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266" r:id="rId3"/>
    <p:sldId id="355" r:id="rId4"/>
    <p:sldId id="356" r:id="rId5"/>
    <p:sldId id="339" r:id="rId6"/>
    <p:sldId id="357" r:id="rId7"/>
    <p:sldId id="340" r:id="rId8"/>
    <p:sldId id="338" r:id="rId9"/>
    <p:sldId id="341" r:id="rId10"/>
    <p:sldId id="268" r:id="rId11"/>
    <p:sldId id="267" r:id="rId12"/>
    <p:sldId id="269" r:id="rId13"/>
    <p:sldId id="270" r:id="rId14"/>
    <p:sldId id="271" r:id="rId15"/>
    <p:sldId id="265" r:id="rId16"/>
    <p:sldId id="277" r:id="rId17"/>
    <p:sldId id="288" r:id="rId18"/>
    <p:sldId id="289" r:id="rId19"/>
    <p:sldId id="343" r:id="rId20"/>
    <p:sldId id="342" r:id="rId21"/>
    <p:sldId id="361" r:id="rId22"/>
    <p:sldId id="300" r:id="rId23"/>
    <p:sldId id="290" r:id="rId24"/>
    <p:sldId id="344" r:id="rId25"/>
    <p:sldId id="350" r:id="rId26"/>
    <p:sldId id="349" r:id="rId27"/>
    <p:sldId id="348" r:id="rId28"/>
    <p:sldId id="346" r:id="rId29"/>
    <p:sldId id="360" r:id="rId30"/>
    <p:sldId id="359" r:id="rId31"/>
    <p:sldId id="305" r:id="rId32"/>
    <p:sldId id="308" r:id="rId33"/>
    <p:sldId id="309" r:id="rId34"/>
    <p:sldId id="312" r:id="rId35"/>
    <p:sldId id="313" r:id="rId36"/>
    <p:sldId id="310" r:id="rId37"/>
    <p:sldId id="311" r:id="rId38"/>
    <p:sldId id="317" r:id="rId39"/>
    <p:sldId id="318" r:id="rId40"/>
    <p:sldId id="319" r:id="rId41"/>
    <p:sldId id="32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00FF"/>
    <a:srgbClr val="00FF00"/>
    <a:srgbClr val="009900"/>
    <a:srgbClr val="996600"/>
    <a:srgbClr val="FF00FF"/>
    <a:srgbClr val="FF0066"/>
    <a:srgbClr val="3333FF"/>
    <a:srgbClr val="CC9900"/>
    <a:srgbClr val="33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94660"/>
  </p:normalViewPr>
  <p:slideViewPr>
    <p:cSldViewPr>
      <p:cViewPr>
        <p:scale>
          <a:sx n="70" d="100"/>
          <a:sy n="70" d="100"/>
        </p:scale>
        <p:origin x="-51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8/4/2011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8/4/2011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8/4/2011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pPr/>
              <a:t>8/4/2011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E55C0-6982-4DFE-9AE3-9A4B9713F305}" type="datetimeFigureOut">
              <a:rPr lang="en-US" smtClean="0"/>
              <a:pPr/>
              <a:t>8/4/2011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E55C0-6982-4DFE-9AE3-9A4B9713F305}" type="datetimeFigureOut">
              <a:rPr lang="en-US" smtClean="0"/>
              <a:pPr/>
              <a:t>8/4/2011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E55C0-6982-4DFE-9AE3-9A4B9713F305}" type="datetimeFigureOut">
              <a:rPr lang="en-US" smtClean="0"/>
              <a:pPr/>
              <a:t>8/4/2011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E55C0-6982-4DFE-9AE3-9A4B9713F305}" type="datetimeFigureOut">
              <a:rPr lang="en-US" smtClean="0"/>
              <a:pPr/>
              <a:t>8/4/2011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E55C0-6982-4DFE-9AE3-9A4B9713F305}" type="datetimeFigureOut">
              <a:rPr lang="en-US" smtClean="0"/>
              <a:pPr/>
              <a:t>8/4/2011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pPr/>
              <a:t>8/4/2011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pPr/>
              <a:t>8/4/2011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00064-391B-4651-ADDD-BB2E571F9A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E55C0-6982-4DFE-9AE3-9A4B9713F305}" type="datetimeFigureOut">
              <a:rPr lang="en-US" smtClean="0"/>
              <a:pPr/>
              <a:t>8/4/2011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00064-391B-4651-ADDD-BB2E571F9A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60315"/>
            <a:ext cx="892968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 183</a:t>
            </a:r>
            <a:endParaRPr lang="en-US" sz="28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32" y="1960426"/>
            <a:ext cx="9144000" cy="1754326"/>
          </a:xfrm>
          <a:prstGeom prst="rect">
            <a:avLst/>
          </a:prstGeom>
          <a:solidFill>
            <a:schemeClr val="bg2">
              <a:lumMod val="50000"/>
              <a:alpha val="11000"/>
            </a:schemeClr>
          </a:solidFill>
        </p:spPr>
        <p:txBody>
          <a:bodyPr wrap="square">
            <a:spAutoFit/>
          </a:bodyPr>
          <a:lstStyle/>
          <a:p>
            <a:pPr algn="ctr"/>
            <a:r>
              <a:rPr lang="ar-QA" sz="5400" b="1" dirty="0" smtClean="0">
                <a:solidFill>
                  <a:srgbClr val="FFFF00"/>
                </a:solidFill>
                <a:effectLst>
                  <a:glow rad="63500">
                    <a:schemeClr val="tx1">
                      <a:alpha val="40000"/>
                    </a:schemeClr>
                  </a:glow>
                </a:effectLst>
                <a:cs typeface="Traditional Arabic" pitchFamily="2" charset="-78"/>
              </a:rPr>
              <a:t>يَا أَيُّهَا الَّذِينَ آمَنُواْ كُتِبَ عَلَيْكُمُ الصِّيَامُ كَمَا كُتِبَ عَلَى الَّذِينَ مِن قَبْلِكُمْ لَعَلَّكُمْ تَتَّقُونَ</a:t>
            </a:r>
            <a:endParaRPr lang="ms-MY" sz="5400" b="1" dirty="0">
              <a:ln>
                <a:solidFill>
                  <a:srgbClr val="FFFF00"/>
                </a:solidFill>
              </a:ln>
              <a:solidFill>
                <a:srgbClr val="FFFF00"/>
              </a:solidFill>
              <a:effectLst>
                <a:glow rad="63500">
                  <a:schemeClr val="tx1">
                    <a:alpha val="40000"/>
                  </a:schemeClr>
                </a:glow>
              </a:effectLst>
              <a:cs typeface="Traditional Arabic" pitchFamily="2" charset="-78"/>
            </a:endParaRPr>
          </a:p>
        </p:txBody>
      </p:sp>
      <p:sp>
        <p:nvSpPr>
          <p:cNvPr id="4" name="Rectangle 3"/>
          <p:cNvSpPr/>
          <p:nvPr/>
        </p:nvSpPr>
        <p:spPr>
          <a:xfrm>
            <a:off x="0" y="4214818"/>
            <a:ext cx="9144000" cy="2246769"/>
          </a:xfrm>
          <a:prstGeom prst="rect">
            <a:avLst/>
          </a:prstGeom>
          <a:solidFill>
            <a:srgbClr val="92D050">
              <a:alpha val="49000"/>
            </a:srgbClr>
          </a:solidFill>
        </p:spPr>
        <p:txBody>
          <a:bodyPr wrap="square">
            <a:spAutoFit/>
          </a:bodyPr>
          <a:lstStyle/>
          <a:p>
            <a:pPr algn="ct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Wahai</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orang-orang</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beriman</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diwajibkan</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keatas</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berpuasa</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sebagaimana</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diwajibkan</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keatas</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orang-orang</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terdahulu</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daripada</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supaya</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bertaqwa</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endParaRPr lang="ms-MY" sz="2800" b="1"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71670" y="285728"/>
            <a:ext cx="4500594" cy="584775"/>
          </a:xfrm>
          <a:prstGeom prst="rect">
            <a:avLst/>
          </a:prstGeom>
        </p:spPr>
        <p:txBody>
          <a:bodyPr wrap="square">
            <a:spAutoFit/>
          </a:bodyPr>
          <a:lstStyle/>
          <a:p>
            <a:pPr algn="ctr" fontAlgn="auto">
              <a:spcBef>
                <a:spcPts val="0"/>
              </a:spcBef>
              <a:spcAft>
                <a:spcPts val="0"/>
              </a:spcAft>
              <a:defRPr/>
            </a:pPr>
            <a:r>
              <a:rPr lang="en-US" sz="32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Keistimewaan</a:t>
            </a:r>
            <a:endParaRPr lang="en-US" sz="32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3" name="Pentagon 2"/>
          <p:cNvSpPr/>
          <p:nvPr/>
        </p:nvSpPr>
        <p:spPr>
          <a:xfrm>
            <a:off x="785786" y="1428736"/>
            <a:ext cx="3286148" cy="1357322"/>
          </a:xfrm>
          <a:prstGeom prst="homePlate">
            <a:avLst/>
          </a:prstGeom>
          <a:solidFill>
            <a:srgbClr val="009900"/>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4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Ramadhan</a:t>
            </a:r>
            <a:endParaRPr lang="en-US" sz="34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4" name="Snip Diagonal Corner Rectangle 3"/>
          <p:cNvSpPr/>
          <p:nvPr/>
        </p:nvSpPr>
        <p:spPr>
          <a:xfrm>
            <a:off x="4857752" y="1357298"/>
            <a:ext cx="4000528" cy="1143008"/>
          </a:xfrm>
          <a:prstGeom prst="snip2DiagRect">
            <a:avLst/>
          </a:prstGeom>
          <a:solidFill>
            <a:srgbClr val="3333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Permulaan</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turunnya</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ayat</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suci</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al-Quran</a:t>
            </a:r>
            <a:endParaRPr lang="en-US" sz="28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4929190" y="2571744"/>
            <a:ext cx="4000528" cy="857256"/>
          </a:xfrm>
          <a:prstGeom prst="snip2Diag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Pintu</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syurga</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dibuka</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luas</a:t>
            </a:r>
            <a:endParaRPr lang="en-US" sz="28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6" name="Snip Diagonal Corner Rectangle 5"/>
          <p:cNvSpPr/>
          <p:nvPr/>
        </p:nvSpPr>
        <p:spPr>
          <a:xfrm>
            <a:off x="4857752" y="3500438"/>
            <a:ext cx="4000528" cy="928694"/>
          </a:xfrm>
          <a:prstGeom prst="snip2DiagRect">
            <a:avLst/>
          </a:prstGeom>
          <a:solidFill>
            <a:srgbClr val="3333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Pintu</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neraka</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ditutup</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rapat</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endParaRPr lang="en-US" sz="28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7" name="Snip Diagonal Corner Rectangle 6"/>
          <p:cNvSpPr/>
          <p:nvPr/>
        </p:nvSpPr>
        <p:spPr>
          <a:xfrm>
            <a:off x="5000628" y="4500570"/>
            <a:ext cx="3929090" cy="857256"/>
          </a:xfrm>
          <a:prstGeom prst="snip2Diag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Syaitan</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diikat</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dirantai</a:t>
            </a:r>
            <a:endParaRPr lang="en-US" sz="28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8" name="Snip Diagonal Corner Rectangle 7"/>
          <p:cNvSpPr/>
          <p:nvPr/>
        </p:nvSpPr>
        <p:spPr>
          <a:xfrm>
            <a:off x="4857752" y="5429264"/>
            <a:ext cx="4000528" cy="785818"/>
          </a:xfrm>
          <a:prstGeom prst="snip2DiagRect">
            <a:avLst/>
          </a:prstGeom>
          <a:solidFill>
            <a:srgbClr val="3333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Anugerah</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malam</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Lailatul</a:t>
            </a:r>
            <a:r>
              <a:rPr lang="en-US" sz="28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Qadar</a:t>
            </a:r>
            <a:endParaRPr lang="en-US" sz="28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9" name="Flowchart: Document 8"/>
          <p:cNvSpPr/>
          <p:nvPr/>
        </p:nvSpPr>
        <p:spPr>
          <a:xfrm>
            <a:off x="428596" y="3071810"/>
            <a:ext cx="4071966" cy="3429024"/>
          </a:xfrm>
          <a:prstGeom prst="flowChartDocument">
            <a:avLst/>
          </a:prstGeom>
          <a:solidFill>
            <a:schemeClr val="accent6">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Permulaan</a:t>
            </a:r>
            <a:r>
              <a:rPr lang="en-US" sz="26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6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Ramadhan</a:t>
            </a:r>
            <a:r>
              <a:rPr lang="en-US" sz="26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6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adalah</a:t>
            </a:r>
            <a:r>
              <a:rPr lang="en-US" sz="26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rgbClr val="00FF00"/>
                </a:solidFill>
                <a:effectLst>
                  <a:glow rad="63500">
                    <a:schemeClr val="tx1">
                      <a:alpha val="40000"/>
                    </a:schemeClr>
                  </a:glow>
                  <a:outerShdw blurRad="38100" dist="38100" dir="2700000" algn="tl">
                    <a:srgbClr val="000000">
                      <a:alpha val="43137"/>
                    </a:srgbClr>
                  </a:outerShdw>
                </a:effectLst>
                <a:latin typeface="Arial Black" pitchFamily="34" charset="0"/>
              </a:rPr>
              <a:t>rahmat</a:t>
            </a:r>
            <a:r>
              <a:rPr lang="en-US" sz="26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6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pertengahannya</a:t>
            </a:r>
            <a:r>
              <a:rPr lang="en-US" sz="26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rgbClr val="00FF00"/>
                </a:solidFill>
                <a:effectLst>
                  <a:glow rad="63500">
                    <a:schemeClr val="tx1">
                      <a:alpha val="40000"/>
                    </a:schemeClr>
                  </a:glow>
                  <a:outerShdw blurRad="38100" dist="38100" dir="2700000" algn="tl">
                    <a:srgbClr val="000000">
                      <a:alpha val="43137"/>
                    </a:srgbClr>
                  </a:outerShdw>
                </a:effectLst>
                <a:latin typeface="Arial Black" pitchFamily="34" charset="0"/>
              </a:rPr>
              <a:t>keampunan</a:t>
            </a:r>
            <a:r>
              <a:rPr lang="en-US" sz="26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6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6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6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akhirnya</a:t>
            </a:r>
            <a:r>
              <a:rPr lang="en-US" sz="26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solidFill>
                  <a:srgbClr val="00FF00"/>
                </a:solidFill>
                <a:effectLst>
                  <a:glow rad="63500">
                    <a:schemeClr val="tx1">
                      <a:alpha val="40000"/>
                    </a:schemeClr>
                  </a:glow>
                  <a:outerShdw blurRad="38100" dist="38100" dir="2700000" algn="tl">
                    <a:srgbClr val="000000">
                      <a:alpha val="43137"/>
                    </a:srgbClr>
                  </a:outerShdw>
                </a:effectLst>
                <a:latin typeface="Arial Black" pitchFamily="34" charset="0"/>
              </a:rPr>
              <a:t>kebebasan</a:t>
            </a:r>
            <a:r>
              <a:rPr lang="en-US" sz="2600" b="1" dirty="0" smtClean="0">
                <a:solidFill>
                  <a:srgbClr val="00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6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a:t>
            </a:r>
            <a:r>
              <a:rPr lang="en-US" sz="26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6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api</a:t>
            </a:r>
            <a:r>
              <a:rPr lang="en-US" sz="2600" b="1" dirty="0"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6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neraka</a:t>
            </a:r>
            <a:endParaRPr lang="en-US" sz="2600" dirty="0"/>
          </a:p>
        </p:txBody>
      </p:sp>
      <p:sp>
        <p:nvSpPr>
          <p:cNvPr id="10" name="7-Point Star 9"/>
          <p:cNvSpPr/>
          <p:nvPr/>
        </p:nvSpPr>
        <p:spPr>
          <a:xfrm>
            <a:off x="4572000" y="1357298"/>
            <a:ext cx="571504" cy="571504"/>
          </a:xfrm>
          <a:prstGeom prst="star7">
            <a:avLst/>
          </a:prstGeom>
          <a:solidFill>
            <a:srgbClr val="FF0000"/>
          </a:solidFill>
          <a:ln w="57150">
            <a:solidFill>
              <a:srgbClr val="FFFF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7-Point Star 10"/>
          <p:cNvSpPr/>
          <p:nvPr/>
        </p:nvSpPr>
        <p:spPr>
          <a:xfrm>
            <a:off x="357158" y="3000372"/>
            <a:ext cx="571504" cy="571504"/>
          </a:xfrm>
          <a:prstGeom prst="star7">
            <a:avLst/>
          </a:prstGeom>
          <a:solidFill>
            <a:srgbClr val="FF0000"/>
          </a:solidFill>
          <a:ln w="57150">
            <a:solidFill>
              <a:srgbClr val="FFFF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7-Point Star 11"/>
          <p:cNvSpPr/>
          <p:nvPr/>
        </p:nvSpPr>
        <p:spPr>
          <a:xfrm>
            <a:off x="4643438" y="5286388"/>
            <a:ext cx="571504" cy="571504"/>
          </a:xfrm>
          <a:prstGeom prst="star7">
            <a:avLst/>
          </a:prstGeom>
          <a:solidFill>
            <a:srgbClr val="FF0000"/>
          </a:solidFill>
          <a:ln w="57150">
            <a:solidFill>
              <a:srgbClr val="FFFF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4714876" y="4357694"/>
            <a:ext cx="571504" cy="571504"/>
          </a:xfrm>
          <a:prstGeom prst="star7">
            <a:avLst/>
          </a:prstGeom>
          <a:solidFill>
            <a:srgbClr val="FF0000"/>
          </a:solidFill>
          <a:ln w="57150">
            <a:solidFill>
              <a:srgbClr val="FFFF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7-Point Star 13"/>
          <p:cNvSpPr/>
          <p:nvPr/>
        </p:nvSpPr>
        <p:spPr>
          <a:xfrm>
            <a:off x="4572000" y="3429000"/>
            <a:ext cx="571504" cy="571504"/>
          </a:xfrm>
          <a:prstGeom prst="star7">
            <a:avLst/>
          </a:prstGeom>
          <a:solidFill>
            <a:srgbClr val="FF0000"/>
          </a:solidFill>
          <a:ln w="57150">
            <a:solidFill>
              <a:srgbClr val="FFFF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7-Point Star 14"/>
          <p:cNvSpPr/>
          <p:nvPr/>
        </p:nvSpPr>
        <p:spPr>
          <a:xfrm>
            <a:off x="4643438" y="2428868"/>
            <a:ext cx="571504" cy="571504"/>
          </a:xfrm>
          <a:prstGeom prst="star7">
            <a:avLst/>
          </a:prstGeom>
          <a:solidFill>
            <a:srgbClr val="FF0000"/>
          </a:solidFill>
          <a:ln w="57150">
            <a:solidFill>
              <a:srgbClr val="FFFF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06" y="428604"/>
            <a:ext cx="892968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ar-SA"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ar-SA"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W</a:t>
            </a:r>
            <a:endParaRPr lang="en-US" sz="28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0" y="1870068"/>
            <a:ext cx="9144000" cy="4708981"/>
          </a:xfrm>
          <a:prstGeom prst="rect">
            <a:avLst/>
          </a:prstGeom>
          <a:solidFill>
            <a:schemeClr val="bg2">
              <a:lumMod val="50000"/>
              <a:alpha val="14000"/>
            </a:schemeClr>
          </a:solidFill>
        </p:spPr>
        <p:txBody>
          <a:bodyPr wrap="square">
            <a:spAutoFit/>
          </a:bodyPr>
          <a:lstStyle/>
          <a:p>
            <a:pPr algn="ctr"/>
            <a:r>
              <a:rPr lang="ar-SA" sz="6000" b="1" dirty="0" smtClean="0">
                <a:solidFill>
                  <a:srgbClr val="FFFF00"/>
                </a:solidFill>
                <a:effectLst>
                  <a:glow rad="63500">
                    <a:schemeClr val="tx1">
                      <a:alpha val="40000"/>
                    </a:schemeClr>
                  </a:glow>
                </a:effectLst>
                <a:cs typeface="Traditional Arabic" pitchFamily="2" charset="-78"/>
              </a:rPr>
              <a:t>أَيُّهَا النَّاسْ، أَتَاكُمْ رَمَضَانُ شَهْرٌ مُبَارَكٌ فَرَضَ اللهُ عَزَّ وَجَلَّ عَلَيْكُمْ صِيَامَهُ تُفْتَحُ فِيْهِ أَبْوَابُ الْجَنَّةِ وَتُغْلَقُ فِيْهِ أَبْوَابُ الْجَحِيْمِ وَتُغَلُّ فِيْهِ مَرَدَةُ الشَّيَاطِيْنِ، لِلَّهِ فِيْهِ لَيْلَةٌ خَيْرٌ مِنْ اَلْفِ شهرٍ، مَنْ حَرُمَ خَيْرُهَا فَقَدْ حُرِمْ.</a:t>
            </a:r>
            <a:endParaRPr lang="ms-MY" sz="6000" b="1" dirty="0">
              <a:solidFill>
                <a:srgbClr val="FFFF00"/>
              </a:solidFill>
              <a:effectLst>
                <a:glow rad="63500">
                  <a:schemeClr val="tx1">
                    <a:alpha val="4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06" y="476888"/>
            <a:ext cx="8929688"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142844" y="1454428"/>
            <a:ext cx="8915400" cy="4832092"/>
          </a:xfrm>
          <a:prstGeom prst="rect">
            <a:avLst/>
          </a:prstGeom>
          <a:solidFill>
            <a:srgbClr val="92D050">
              <a:alpha val="44000"/>
            </a:srgbClr>
          </a:solidFill>
        </p:spPr>
        <p:txBody>
          <a:bodyPr wrap="square">
            <a:spAutoFit/>
          </a:bodyPr>
          <a:lstStyle/>
          <a:p>
            <a:pPr algn="ct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Wahai</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sekalian</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manusia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Telah</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datang</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Ramadhan</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Bulan</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penuh</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keberkatan</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Bulan</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difardhukan</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atas</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oleh</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Azza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wa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Jalla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puasanya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Di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bulan</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itu</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pintu</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Syurga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dibuka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pintu</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neraka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Jahim</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ditutup</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para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syaitan</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dirantai</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Padanya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ada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satu</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malam</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lebih</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baik</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daripada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seribu</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bulan</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Barangsiapa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terlepas</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peluang</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meraih</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rahmat</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ini</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maka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sesungguhnya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dia</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dihalang</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rahmat</a:t>
            </a:r>
            <a:r>
              <a:rPr lang="en-US" sz="28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a:t>
            </a:r>
            <a:endParaRPr lang="ms-MY" sz="28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06" y="476888"/>
            <a:ext cx="892968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Beramal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Snip Single Corner Rectangle 2"/>
          <p:cNvSpPr/>
          <p:nvPr/>
        </p:nvSpPr>
        <p:spPr>
          <a:xfrm>
            <a:off x="428596" y="1643050"/>
            <a:ext cx="3857652" cy="1500198"/>
          </a:xfrm>
          <a:prstGeom prst="snip1Rect">
            <a:avLst/>
          </a:prstGeom>
          <a:solidFill>
            <a:srgbClr val="6600FF"/>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Dorongan</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rangsangan</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maksiat</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terbatas</a:t>
            </a:r>
            <a:endParaRPr lang="en-US" sz="3000" dirty="0">
              <a:ln>
                <a:solidFill>
                  <a:sysClr val="windowText" lastClr="000000"/>
                </a:solidFill>
              </a:ln>
              <a:effectLst>
                <a:glow rad="63500">
                  <a:schemeClr val="tx1">
                    <a:alpha val="40000"/>
                  </a:schemeClr>
                </a:glow>
                <a:outerShdw blurRad="38100" dist="38100" dir="2700000" algn="tl">
                  <a:srgbClr val="000000">
                    <a:alpha val="43137"/>
                  </a:srgbClr>
                </a:outerShdw>
              </a:effectLst>
            </a:endParaRPr>
          </a:p>
        </p:txBody>
      </p:sp>
      <p:sp>
        <p:nvSpPr>
          <p:cNvPr id="4" name="Round Diagonal Corner Rectangle 3"/>
          <p:cNvSpPr/>
          <p:nvPr/>
        </p:nvSpPr>
        <p:spPr>
          <a:xfrm>
            <a:off x="4714876" y="2214554"/>
            <a:ext cx="4286280" cy="1857388"/>
          </a:xfrm>
          <a:prstGeom prst="round2DiagRect">
            <a:avLst/>
          </a:prstGeom>
          <a:solidFill>
            <a:srgbClr val="FF0000"/>
          </a:solid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Boleh</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mendidik</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nafsu</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agar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beriman</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bertaqwa</a:t>
            </a:r>
            <a:endParaRPr lang="en-US" sz="3000" dirty="0">
              <a:ln>
                <a:solidFill>
                  <a:sysClr val="windowText" lastClr="000000"/>
                </a:solidFill>
              </a:ln>
              <a:effectLst>
                <a:glow rad="63500">
                  <a:schemeClr val="tx1">
                    <a:alpha val="40000"/>
                  </a:schemeClr>
                </a:glow>
                <a:outerShdw blurRad="38100" dist="38100" dir="2700000" algn="tl">
                  <a:srgbClr val="000000">
                    <a:alpha val="43137"/>
                  </a:srgbClr>
                </a:outerShdw>
              </a:effectLst>
            </a:endParaRPr>
          </a:p>
        </p:txBody>
      </p:sp>
      <p:sp>
        <p:nvSpPr>
          <p:cNvPr id="5" name="Round Same Side Corner Rectangle 4"/>
          <p:cNvSpPr/>
          <p:nvPr/>
        </p:nvSpPr>
        <p:spPr>
          <a:xfrm>
            <a:off x="428596" y="3714752"/>
            <a:ext cx="3714776" cy="1357322"/>
          </a:xfrm>
          <a:prstGeom prst="round2SameRect">
            <a:avLst/>
          </a:prstGeom>
          <a:solidFill>
            <a:schemeClr val="accent6">
              <a:lumMod val="75000"/>
            </a:schemeClr>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Patut</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pertingkatkan</a:t>
            </a:r>
            <a:r>
              <a:rPr lang="en-US" sz="3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amalan</a:t>
            </a:r>
            <a:endParaRPr lang="en-US" sz="3000" dirty="0">
              <a:ln>
                <a:solidFill>
                  <a:sysClr val="windowText" lastClr="000000"/>
                </a:solidFill>
              </a:ln>
              <a:effectLst>
                <a:glow rad="63500">
                  <a:schemeClr val="tx1">
                    <a:alpha val="40000"/>
                  </a:schemeClr>
                </a:glow>
                <a:outerShdw blurRad="38100" dist="38100" dir="2700000" algn="tl">
                  <a:srgbClr val="000000">
                    <a:alpha val="43137"/>
                  </a:srgbClr>
                </a:outerShdw>
              </a:effectLst>
            </a:endParaRPr>
          </a:p>
        </p:txBody>
      </p:sp>
      <p:sp>
        <p:nvSpPr>
          <p:cNvPr id="6" name="Right Arrow 5"/>
          <p:cNvSpPr/>
          <p:nvPr/>
        </p:nvSpPr>
        <p:spPr>
          <a:xfrm rot="1788851">
            <a:off x="4095815" y="2498827"/>
            <a:ext cx="1031317" cy="657983"/>
          </a:xfrm>
          <a:prstGeom prst="rightArrow">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7" name="Right Arrow 6"/>
          <p:cNvSpPr/>
          <p:nvPr/>
        </p:nvSpPr>
        <p:spPr>
          <a:xfrm rot="8603080">
            <a:off x="3830069" y="3601252"/>
            <a:ext cx="1110438" cy="669950"/>
          </a:xfrm>
          <a:prstGeom prst="rightArrow">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Cloud 8"/>
          <p:cNvSpPr/>
          <p:nvPr/>
        </p:nvSpPr>
        <p:spPr>
          <a:xfrm rot="20958417">
            <a:off x="3031995" y="4324070"/>
            <a:ext cx="6230869" cy="2382345"/>
          </a:xfrm>
          <a:prstGeom prst="cloud">
            <a:avLst/>
          </a:prstGeom>
          <a:solidFill>
            <a:srgbClr val="9966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Bahagianya</a:t>
            </a:r>
            <a:r>
              <a:rPr lang="en-US" sz="28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orang</a:t>
            </a:r>
            <a:r>
              <a:rPr lang="en-US" sz="28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mengambil</a:t>
            </a:r>
            <a:r>
              <a:rPr lang="en-US" sz="28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faedah</a:t>
            </a:r>
            <a:r>
              <a:rPr lang="en-US" sz="28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daripada</a:t>
            </a:r>
            <a:r>
              <a:rPr lang="en-US" sz="28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kurniaanNya</a:t>
            </a:r>
            <a:endParaRPr lang="en-US" sz="2800" dirty="0">
              <a:ln>
                <a:solidFill>
                  <a:sysClr val="windowText" lastClr="000000"/>
                </a:solidFill>
              </a:ln>
            </a:endParaRPr>
          </a:p>
        </p:txBody>
      </p:sp>
      <p:sp>
        <p:nvSpPr>
          <p:cNvPr id="8" name="Right Arrow 7"/>
          <p:cNvSpPr/>
          <p:nvPr/>
        </p:nvSpPr>
        <p:spPr>
          <a:xfrm rot="2626062">
            <a:off x="3094303" y="4863343"/>
            <a:ext cx="740816" cy="775713"/>
          </a:xfrm>
          <a:prstGeom prst="rightArrow">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476888"/>
            <a:ext cx="728667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Menguji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Kesabaran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Cloud 2"/>
          <p:cNvSpPr/>
          <p:nvPr/>
        </p:nvSpPr>
        <p:spPr>
          <a:xfrm>
            <a:off x="1643042" y="1428736"/>
            <a:ext cx="5857916" cy="2071702"/>
          </a:xfrm>
          <a:prstGeom prst="cloud">
            <a:avLst/>
          </a:prstGeom>
          <a:solidFill>
            <a:schemeClr val="accent2">
              <a:lumMod val="50000"/>
            </a:schemeClr>
          </a:solid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Kesabaran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nilai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kerohanian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tinggi</a:t>
            </a:r>
            <a:endParaRPr lang="en-US" sz="3000"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4" name="Round Diagonal Corner Rectangle 3"/>
          <p:cNvSpPr/>
          <p:nvPr/>
        </p:nvSpPr>
        <p:spPr>
          <a:xfrm>
            <a:off x="1214414" y="3643314"/>
            <a:ext cx="2786082" cy="1214446"/>
          </a:xfrm>
          <a:prstGeom prst="round2DiagRect">
            <a:avLst/>
          </a:prstGeom>
          <a:solidFill>
            <a:srgbClr val="7030A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Kendalikan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hawa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nafsu</a:t>
            </a:r>
            <a:endParaRPr lang="en-US" sz="3000"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5" name="Round Diagonal Corner Rectangle 4"/>
          <p:cNvSpPr/>
          <p:nvPr/>
        </p:nvSpPr>
        <p:spPr>
          <a:xfrm>
            <a:off x="5000628" y="3643314"/>
            <a:ext cx="3143272" cy="1214446"/>
          </a:xfrm>
          <a:prstGeom prst="round2DiagRect">
            <a:avLst/>
          </a:prstGeom>
          <a:solidFill>
            <a:schemeClr val="accent6">
              <a:lumMod val="7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Disiplin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en-US" sz="3000"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6" name="Round Diagonal Corner Rectangle 5"/>
          <p:cNvSpPr/>
          <p:nvPr/>
        </p:nvSpPr>
        <p:spPr>
          <a:xfrm>
            <a:off x="2071670" y="5143512"/>
            <a:ext cx="4714908" cy="1428760"/>
          </a:xfrm>
          <a:prstGeom prst="round2DiagRect">
            <a:avLst/>
          </a:prstGeom>
          <a:solidFill>
            <a:srgbClr val="C0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Menuntut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semangat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produktif</a:t>
            </a:r>
            <a:endParaRPr lang="en-US" sz="3000"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7" name="Right Arrow 6"/>
          <p:cNvSpPr/>
          <p:nvPr/>
        </p:nvSpPr>
        <p:spPr>
          <a:xfrm>
            <a:off x="4000496" y="3929066"/>
            <a:ext cx="1047238" cy="709775"/>
          </a:xfrm>
          <a:prstGeom prst="rightArrow">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ffectLst>
                <a:glow rad="101600">
                  <a:schemeClr val="tx1">
                    <a:alpha val="60000"/>
                  </a:schemeClr>
                </a:glow>
              </a:effectLst>
            </a:endParaRPr>
          </a:p>
        </p:txBody>
      </p:sp>
      <p:sp>
        <p:nvSpPr>
          <p:cNvPr id="8" name="Right Arrow 7"/>
          <p:cNvSpPr/>
          <p:nvPr/>
        </p:nvSpPr>
        <p:spPr>
          <a:xfrm rot="7675832">
            <a:off x="3176201" y="3206565"/>
            <a:ext cx="618610" cy="566899"/>
          </a:xfrm>
          <a:prstGeom prst="rightArrow">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ffectLst>
                <a:glow rad="101600">
                  <a:schemeClr val="tx1">
                    <a:alpha val="60000"/>
                  </a:schemeClr>
                </a:glow>
              </a:effectLst>
            </a:endParaRPr>
          </a:p>
        </p:txBody>
      </p:sp>
      <p:sp>
        <p:nvSpPr>
          <p:cNvPr id="9" name="Right Arrow 8"/>
          <p:cNvSpPr/>
          <p:nvPr/>
        </p:nvSpPr>
        <p:spPr>
          <a:xfrm rot="7675832">
            <a:off x="5420626" y="4727610"/>
            <a:ext cx="618610" cy="566899"/>
          </a:xfrm>
          <a:prstGeom prst="rightArrow">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06" y="214290"/>
            <a:ext cx="8929688" cy="830997"/>
          </a:xfrm>
          <a:prstGeom prst="rect">
            <a:avLst/>
          </a:prstGeom>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Peristiwa</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penting</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sejarah</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Islam</a:t>
            </a:r>
          </a:p>
          <a:p>
            <a:pPr algn="ctr" fontAlgn="auto">
              <a:spcBef>
                <a:spcPts val="0"/>
              </a:spcBef>
              <a:spcAft>
                <a:spcPts val="0"/>
              </a:spcAft>
              <a:defRPr/>
            </a:pP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di</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Bulan</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Ramadhan</a:t>
            </a:r>
            <a:endParaRPr lang="en-US" sz="2400" dirty="0">
              <a:ln>
                <a:solidFill>
                  <a:sysClr val="windowText" lastClr="000000"/>
                </a:solidFill>
              </a:ln>
              <a:solidFill>
                <a:srgbClr val="FF0000"/>
              </a:solidFill>
              <a:effectLst>
                <a:glow rad="63500">
                  <a:schemeClr val="tx1">
                    <a:alpha val="40000"/>
                  </a:schemeClr>
                </a:glow>
                <a:outerShdw blurRad="38100" dist="38100" dir="2700000" algn="tl">
                  <a:srgbClr val="000000">
                    <a:alpha val="43137"/>
                  </a:srgbClr>
                </a:outerShdw>
              </a:effectLst>
              <a:latin typeface="Arial Black" pitchFamily="34" charset="0"/>
              <a:cs typeface="+mn-cs"/>
            </a:endParaRPr>
          </a:p>
        </p:txBody>
      </p:sp>
      <p:sp>
        <p:nvSpPr>
          <p:cNvPr id="3" name="Snip Single Corner Rectangle 2"/>
          <p:cNvSpPr/>
          <p:nvPr/>
        </p:nvSpPr>
        <p:spPr>
          <a:xfrm>
            <a:off x="214282" y="2285992"/>
            <a:ext cx="3714776" cy="1000132"/>
          </a:xfrm>
          <a:prstGeom prst="snip1Rect">
            <a:avLst/>
          </a:prstGeom>
          <a:solidFill>
            <a:schemeClr val="accent6">
              <a:lumMod val="50000"/>
            </a:schemeClr>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Perang</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Badar</a:t>
            </a:r>
            <a:endParaRPr lang="en-US" sz="2400" dirty="0">
              <a:ln>
                <a:solidFill>
                  <a:sysClr val="windowText" lastClr="000000"/>
                </a:solidFill>
              </a:ln>
              <a:effectLst>
                <a:glow rad="63500">
                  <a:schemeClr val="tx1">
                    <a:alpha val="40000"/>
                  </a:schemeClr>
                </a:glow>
                <a:outerShdw blurRad="38100" dist="38100" dir="2700000" algn="tl">
                  <a:srgbClr val="000000">
                    <a:alpha val="43137"/>
                  </a:srgbClr>
                </a:outerShdw>
              </a:effectLst>
            </a:endParaRPr>
          </a:p>
        </p:txBody>
      </p:sp>
      <p:sp>
        <p:nvSpPr>
          <p:cNvPr id="4" name="Rectangle 3"/>
          <p:cNvSpPr/>
          <p:nvPr/>
        </p:nvSpPr>
        <p:spPr>
          <a:xfrm>
            <a:off x="4286248" y="1285860"/>
            <a:ext cx="4572032" cy="428628"/>
          </a:xfrm>
          <a:prstGeom prst="rect">
            <a:avLst/>
          </a:prstGeom>
          <a:solidFill>
            <a:schemeClr val="accent6">
              <a:lumMod val="5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Pada</a:t>
            </a:r>
            <a:r>
              <a:rPr lang="en-US"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tahun</a:t>
            </a:r>
            <a:r>
              <a:rPr lang="en-US"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ke-2 </a:t>
            </a: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Hijrah</a:t>
            </a:r>
            <a:endParaRPr lang="en-US" sz="2000" dirty="0">
              <a:ln>
                <a:solidFill>
                  <a:sysClr val="windowText" lastClr="000000"/>
                </a:solidFill>
              </a:ln>
            </a:endParaRPr>
          </a:p>
        </p:txBody>
      </p:sp>
      <p:sp>
        <p:nvSpPr>
          <p:cNvPr id="5" name="Rectangle 4"/>
          <p:cNvSpPr/>
          <p:nvPr/>
        </p:nvSpPr>
        <p:spPr>
          <a:xfrm>
            <a:off x="4286248" y="1785926"/>
            <a:ext cx="4572032" cy="642942"/>
          </a:xfrm>
          <a:prstGeom prst="rect">
            <a:avLst/>
          </a:prstGeom>
          <a:solidFill>
            <a:schemeClr val="accent6">
              <a:lumMod val="5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Tentera</a:t>
            </a:r>
            <a:r>
              <a:rPr lang="en-US"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musuh</a:t>
            </a:r>
            <a:r>
              <a:rPr lang="en-US"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lebih</a:t>
            </a:r>
            <a:r>
              <a:rPr lang="en-US"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ramai</a:t>
            </a:r>
            <a:endParaRPr lang="en-US" sz="2000" dirty="0">
              <a:ln>
                <a:solidFill>
                  <a:sysClr val="windowText" lastClr="000000"/>
                </a:solidFill>
              </a:ln>
            </a:endParaRPr>
          </a:p>
        </p:txBody>
      </p:sp>
      <p:sp>
        <p:nvSpPr>
          <p:cNvPr id="6" name="Rectangle 5"/>
          <p:cNvSpPr/>
          <p:nvPr/>
        </p:nvSpPr>
        <p:spPr>
          <a:xfrm>
            <a:off x="4286248" y="2500306"/>
            <a:ext cx="4572032" cy="642942"/>
          </a:xfrm>
          <a:prstGeom prst="rect">
            <a:avLst/>
          </a:prstGeom>
          <a:solidFill>
            <a:schemeClr val="accent6">
              <a:lumMod val="5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Kelengkapan</a:t>
            </a:r>
            <a:r>
              <a:rPr lang="en-US"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musuh</a:t>
            </a:r>
            <a:r>
              <a:rPr lang="en-US"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endParaRPr lang="ar-SA"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a:p>
            <a:pPr algn="ct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lebih</a:t>
            </a:r>
            <a:r>
              <a:rPr lang="en-US"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baik</a:t>
            </a:r>
            <a:endParaRPr lang="en-US" sz="2000" dirty="0">
              <a:ln>
                <a:solidFill>
                  <a:sysClr val="windowText" lastClr="000000"/>
                </a:solidFill>
              </a:ln>
            </a:endParaRPr>
          </a:p>
        </p:txBody>
      </p:sp>
      <p:sp>
        <p:nvSpPr>
          <p:cNvPr id="7" name="Rectangle 6"/>
          <p:cNvSpPr/>
          <p:nvPr/>
        </p:nvSpPr>
        <p:spPr>
          <a:xfrm>
            <a:off x="4286248" y="3214686"/>
            <a:ext cx="4572032" cy="642942"/>
          </a:xfrm>
          <a:prstGeom prst="rect">
            <a:avLst/>
          </a:prstGeom>
          <a:solidFill>
            <a:schemeClr val="accent6">
              <a:lumMod val="5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Tentera</a:t>
            </a:r>
            <a:r>
              <a:rPr lang="en-US"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Islam </a:t>
            </a:r>
            <a:r>
              <a:rPr lang="en-US" sz="20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menang</a:t>
            </a:r>
            <a:r>
              <a:rPr lang="en-US" sz="20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endParaRPr lang="en-US" sz="2000" dirty="0">
              <a:ln>
                <a:solidFill>
                  <a:sysClr val="windowText" lastClr="000000"/>
                </a:solidFill>
              </a:ln>
            </a:endParaRPr>
          </a:p>
        </p:txBody>
      </p:sp>
      <p:sp>
        <p:nvSpPr>
          <p:cNvPr id="8" name="Snip Single Corner Rectangle 7"/>
          <p:cNvSpPr/>
          <p:nvPr/>
        </p:nvSpPr>
        <p:spPr>
          <a:xfrm>
            <a:off x="214282" y="3929066"/>
            <a:ext cx="3786214" cy="1000132"/>
          </a:xfrm>
          <a:prstGeom prst="snip1Rect">
            <a:avLst/>
          </a:prstGeom>
          <a:solidFill>
            <a:srgbClr val="0000FF"/>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Pembukaan</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kota</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Mekah</a:t>
            </a:r>
            <a:endParaRPr lang="en-US" sz="2400" dirty="0">
              <a:ln>
                <a:solidFill>
                  <a:sysClr val="windowText" lastClr="000000"/>
                </a:solidFill>
              </a:ln>
              <a:effectLst>
                <a:glow rad="63500">
                  <a:schemeClr val="tx1">
                    <a:alpha val="40000"/>
                  </a:schemeClr>
                </a:glow>
                <a:outerShdw blurRad="38100" dist="38100" dir="2700000" algn="tl">
                  <a:srgbClr val="000000">
                    <a:alpha val="43137"/>
                  </a:srgbClr>
                </a:outerShdw>
              </a:effectLst>
            </a:endParaRPr>
          </a:p>
        </p:txBody>
      </p:sp>
      <p:sp>
        <p:nvSpPr>
          <p:cNvPr id="9" name="Rectangle 8"/>
          <p:cNvSpPr/>
          <p:nvPr/>
        </p:nvSpPr>
        <p:spPr>
          <a:xfrm>
            <a:off x="4286248" y="4071942"/>
            <a:ext cx="4572032" cy="785818"/>
          </a:xfrm>
          <a:prstGeom prst="rect">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Pada</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rgbClr val="FF0000"/>
                </a:solidFill>
                <a:effectLst>
                  <a:glow rad="63500">
                    <a:schemeClr val="tx1">
                      <a:alpha val="40000"/>
                    </a:schemeClr>
                  </a:glow>
                  <a:outerShdw blurRad="38100" dist="38100" dir="2700000" algn="tl">
                    <a:srgbClr val="000000">
                      <a:alpha val="43137"/>
                    </a:srgbClr>
                  </a:outerShdw>
                </a:effectLst>
                <a:latin typeface="Arial Black" pitchFamily="34" charset="0"/>
              </a:rPr>
              <a:t>10 </a:t>
            </a:r>
            <a:r>
              <a:rPr lang="en-US" sz="2400" dirty="0" err="1" smtClean="0">
                <a:ln>
                  <a:solidFill>
                    <a:sysClr val="windowText" lastClr="000000"/>
                  </a:solidFill>
                </a:ln>
                <a:solidFill>
                  <a:srgbClr val="FF0000"/>
                </a:solidFill>
                <a:effectLst>
                  <a:glow rad="63500">
                    <a:schemeClr val="tx1">
                      <a:alpha val="40000"/>
                    </a:schemeClr>
                  </a:glow>
                  <a:outerShdw blurRad="38100" dist="38100" dir="2700000" algn="tl">
                    <a:srgbClr val="000000">
                      <a:alpha val="43137"/>
                    </a:srgbClr>
                  </a:outerShdw>
                </a:effectLst>
                <a:latin typeface="Arial Black" pitchFamily="34" charset="0"/>
              </a:rPr>
              <a:t>Ramadhan</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endParaRPr lang="ar-SA"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tahun</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ke-6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Hijrah</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endParaRPr>
          </a:p>
        </p:txBody>
      </p:sp>
      <p:sp>
        <p:nvSpPr>
          <p:cNvPr id="10" name="Snip Single Corner Rectangle 9"/>
          <p:cNvSpPr/>
          <p:nvPr/>
        </p:nvSpPr>
        <p:spPr>
          <a:xfrm>
            <a:off x="214282" y="5286388"/>
            <a:ext cx="3857652" cy="1357322"/>
          </a:xfrm>
          <a:prstGeom prst="snip1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Pemerintahan</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bani</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Umayyah</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menawan</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Andalus</a:t>
            </a:r>
            <a:endParaRPr lang="en-US" sz="2400" dirty="0">
              <a:ln>
                <a:solidFill>
                  <a:sysClr val="windowText" lastClr="000000"/>
                </a:solidFill>
              </a:ln>
              <a:effectLst>
                <a:glow rad="63500">
                  <a:schemeClr val="tx1">
                    <a:alpha val="40000"/>
                  </a:schemeClr>
                </a:glow>
                <a:outerShdw blurRad="38100" dist="38100" dir="2700000" algn="tl">
                  <a:srgbClr val="000000">
                    <a:alpha val="43137"/>
                  </a:srgbClr>
                </a:outerShdw>
              </a:effectLst>
            </a:endParaRPr>
          </a:p>
        </p:txBody>
      </p:sp>
      <p:sp>
        <p:nvSpPr>
          <p:cNvPr id="11" name="Rectangle 10"/>
          <p:cNvSpPr/>
          <p:nvPr/>
        </p:nvSpPr>
        <p:spPr>
          <a:xfrm>
            <a:off x="4286248" y="5072074"/>
            <a:ext cx="4572032" cy="785818"/>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Pada</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tx1"/>
                </a:solidFill>
                <a:effectLst>
                  <a:glow rad="63500">
                    <a:schemeClr val="bg1">
                      <a:alpha val="40000"/>
                    </a:schemeClr>
                  </a:glow>
                  <a:outerShdw blurRad="38100" dist="38100" dir="2700000" algn="tl">
                    <a:srgbClr val="000000">
                      <a:alpha val="43137"/>
                    </a:srgbClr>
                  </a:outerShdw>
                </a:effectLst>
                <a:latin typeface="Arial Black" pitchFamily="34" charset="0"/>
              </a:rPr>
              <a:t>28 </a:t>
            </a:r>
            <a:r>
              <a:rPr lang="en-US" sz="2400" dirty="0" err="1" smtClean="0">
                <a:ln>
                  <a:solidFill>
                    <a:sysClr val="windowText" lastClr="000000"/>
                  </a:solidFill>
                </a:ln>
                <a:solidFill>
                  <a:schemeClr val="tx1"/>
                </a:solidFill>
                <a:effectLst>
                  <a:glow rad="63500">
                    <a:schemeClr val="bg1">
                      <a:alpha val="40000"/>
                    </a:schemeClr>
                  </a:glow>
                  <a:outerShdw blurRad="38100" dist="38100" dir="2700000" algn="tl">
                    <a:srgbClr val="000000">
                      <a:alpha val="43137"/>
                    </a:srgbClr>
                  </a:outerShdw>
                </a:effectLst>
                <a:latin typeface="Arial Black" pitchFamily="34" charset="0"/>
              </a:rPr>
              <a:t>Ramadhan</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tahun</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ke-92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Hijrah</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endParaRPr>
          </a:p>
        </p:txBody>
      </p:sp>
      <p:sp>
        <p:nvSpPr>
          <p:cNvPr id="12" name="Down Arrow 11"/>
          <p:cNvSpPr/>
          <p:nvPr/>
        </p:nvSpPr>
        <p:spPr>
          <a:xfrm rot="16200000">
            <a:off x="3821902" y="3964787"/>
            <a:ext cx="714380" cy="928691"/>
          </a:xfrm>
          <a:prstGeom prst="downArrow">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3" name="Down Arrow 12"/>
          <p:cNvSpPr/>
          <p:nvPr/>
        </p:nvSpPr>
        <p:spPr>
          <a:xfrm rot="16200000">
            <a:off x="3393272" y="2178837"/>
            <a:ext cx="1285886" cy="1071569"/>
          </a:xfrm>
          <a:prstGeom prst="downArrow">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4" name="Rectangle 13"/>
          <p:cNvSpPr/>
          <p:nvPr/>
        </p:nvSpPr>
        <p:spPr>
          <a:xfrm>
            <a:off x="4286248" y="5929330"/>
            <a:ext cx="4572032" cy="92867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Menghantar</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Panglima</a:t>
            </a:r>
            <a:r>
              <a:rPr lang="en-US" sz="24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Islam  Tariq Bin </a:t>
            </a:r>
            <a:r>
              <a:rPr lang="en-US" sz="24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Ziyad</a:t>
            </a:r>
            <a:endParaRPr lang="en-US" sz="2400" dirty="0">
              <a:ln>
                <a:solidFill>
                  <a:sysClr val="windowText" lastClr="000000"/>
                </a:solidFill>
              </a:ln>
            </a:endParaRPr>
          </a:p>
        </p:txBody>
      </p:sp>
      <p:sp>
        <p:nvSpPr>
          <p:cNvPr id="15" name="Down Arrow 14"/>
          <p:cNvSpPr/>
          <p:nvPr/>
        </p:nvSpPr>
        <p:spPr>
          <a:xfrm rot="16200000">
            <a:off x="3779105" y="5636498"/>
            <a:ext cx="675356" cy="767563"/>
          </a:xfrm>
          <a:prstGeom prst="downArrow">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785918" y="2143116"/>
            <a:ext cx="5572164" cy="1714512"/>
          </a:xfrm>
          <a:prstGeom prst="roundRect">
            <a:avLst/>
          </a:prstGeom>
          <a:solidFill>
            <a:srgbClr val="0099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Pertingkatkan</a:t>
            </a:r>
            <a:r>
              <a:rPr lang="en-US" sz="36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produktiviti</a:t>
            </a:r>
            <a:r>
              <a:rPr lang="en-US" sz="36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kerja</a:t>
            </a:r>
            <a:r>
              <a:rPr lang="en-US" sz="36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6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amal</a:t>
            </a:r>
            <a:r>
              <a:rPr lang="en-US" sz="36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ibadah</a:t>
            </a:r>
            <a:r>
              <a:rPr lang="en-US" sz="36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endParaRPr lang="en-US" sz="3600" dirty="0"/>
          </a:p>
        </p:txBody>
      </p:sp>
      <p:sp>
        <p:nvSpPr>
          <p:cNvPr id="3" name="Rounded Rectangle 2"/>
          <p:cNvSpPr/>
          <p:nvPr/>
        </p:nvSpPr>
        <p:spPr>
          <a:xfrm>
            <a:off x="1785918" y="4214818"/>
            <a:ext cx="5572164" cy="1643074"/>
          </a:xfrm>
          <a:prstGeom prst="roundRect">
            <a:avLst/>
          </a:prstGeom>
          <a:solidFill>
            <a:srgbClr val="0099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Rebutlah</a:t>
            </a:r>
            <a:r>
              <a:rPr lang="en-US" sz="36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peluang</a:t>
            </a:r>
            <a:r>
              <a:rPr lang="en-US" sz="36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keistimewaan</a:t>
            </a:r>
            <a:r>
              <a:rPr lang="en-US" sz="36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dijanji</a:t>
            </a:r>
            <a:endParaRPr lang="en-US" sz="3600" dirty="0"/>
          </a:p>
        </p:txBody>
      </p:sp>
      <p:sp>
        <p:nvSpPr>
          <p:cNvPr id="4" name="Rectangle 3"/>
          <p:cNvSpPr/>
          <p:nvPr/>
        </p:nvSpPr>
        <p:spPr>
          <a:xfrm>
            <a:off x="857224" y="357166"/>
            <a:ext cx="7286676" cy="584775"/>
          </a:xfrm>
          <a:prstGeom prst="rect">
            <a:avLst/>
          </a:prstGeom>
        </p:spPr>
        <p:txBody>
          <a:bodyPr wrap="square">
            <a:spAutoFit/>
          </a:bodyPr>
          <a:lstStyle/>
          <a:p>
            <a:pPr algn="ctr" fontAlgn="auto">
              <a:spcBef>
                <a:spcPts val="0"/>
              </a:spcBef>
              <a:spcAft>
                <a:spcPts val="0"/>
              </a:spcAft>
              <a:defRPr/>
            </a:pP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Ayuh</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285728"/>
            <a:ext cx="7286676" cy="830997"/>
          </a:xfrm>
          <a:prstGeom prst="rect">
            <a:avLst/>
          </a:prstGeom>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4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4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4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 185</a:t>
            </a:r>
            <a:endParaRPr lang="en-US" sz="24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Rectangle 2"/>
          <p:cNvSpPr/>
          <p:nvPr/>
        </p:nvSpPr>
        <p:spPr>
          <a:xfrm>
            <a:off x="285720" y="1714488"/>
            <a:ext cx="8572528" cy="4524315"/>
          </a:xfrm>
          <a:prstGeom prst="rect">
            <a:avLst/>
          </a:prstGeom>
          <a:solidFill>
            <a:srgbClr val="6600FF">
              <a:alpha val="16000"/>
            </a:srgbClr>
          </a:solidFill>
        </p:spPr>
        <p:txBody>
          <a:bodyPr wrap="square">
            <a:spAutoFit/>
          </a:bodyPr>
          <a:lstStyle/>
          <a:p>
            <a:pPr algn="ctr"/>
            <a:r>
              <a:rPr lang="ar-QA" sz="4800" b="1" dirty="0" smtClean="0">
                <a:solidFill>
                  <a:srgbClr val="FFFF00"/>
                </a:solidFill>
                <a:effectLst>
                  <a:glow rad="63500">
                    <a:schemeClr val="tx1">
                      <a:alpha val="40000"/>
                    </a:schemeClr>
                  </a:glow>
                </a:effectLst>
                <a:cs typeface="Traditional Arabic" pitchFamily="2" charset="-78"/>
              </a:rPr>
              <a:t>شَهْرُ رَمَضَانَ الَّذِيَ أُنزِلَ فِيهِ الْقُرْآنُ هُدًى لِّلنَّاسِ وَبَيِّنَاتٍ مِّنَ الْهُدَى وَالْفُرْقَانِ فَمَن شَهِدَ مِنكُمُ الشَّهْرَ فَلْيَصُمْهُ وَمَن كَانَ مَرِيضًا أَوْ عَلَى سَفَرٍ فَعِدَّةٌ مِّنْ أَيَّامٍ أُخَرَ يُرِيدُ اللّهُ بِكُمُ الْيُسْرَ وَلاَ يُرِيدُ بِكُمُ الْعُسْرَ وَلِتُكْمِلُواْ الْعِدَّةَ وَلِتُكَبِّرُواْ اللّهَ عَلَى مَا هَدَاكُمْ وَلَعَلَّكُمْ تَشْكُرُونَ</a:t>
            </a:r>
            <a:endParaRPr lang="ms-MY" sz="4800" b="1" dirty="0">
              <a:solidFill>
                <a:srgbClr val="FFFF00"/>
              </a:solidFill>
              <a:effectLst>
                <a:glow rad="63500">
                  <a:schemeClr val="tx1">
                    <a:alpha val="4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476888"/>
            <a:ext cx="7286676"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Rectangle 2"/>
          <p:cNvSpPr/>
          <p:nvPr/>
        </p:nvSpPr>
        <p:spPr>
          <a:xfrm>
            <a:off x="85756" y="1744698"/>
            <a:ext cx="8915400" cy="3970318"/>
          </a:xfrm>
          <a:prstGeom prst="rect">
            <a:avLst/>
          </a:prstGeom>
          <a:solidFill>
            <a:srgbClr val="92D050">
              <a:alpha val="49000"/>
            </a:srgbClr>
          </a:solidFill>
        </p:spPr>
        <p:txBody>
          <a:bodyPr wrap="square">
            <a:spAutoFit/>
          </a:bodyPr>
          <a:lstStyle/>
          <a:p>
            <a:pPr algn="ct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Masa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diwajibkan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berpuasa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itu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ialah</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bulan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Ramadhan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padanya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diturunkan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Al-Quran,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menjadi</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petunjuk</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bagi</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sekalian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manusia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menjadi</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keterangan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menjelaskan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petunjuk</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menjelaskan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antara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benar</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salah</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Oleh</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itu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setiap</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diantara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menyaksikan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anak</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bulan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Ramadhan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maka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hendaklah</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berpuasa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pada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bulan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itu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endParaRPr lang="ms-MY" sz="28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57158" y="1352212"/>
            <a:ext cx="8077200" cy="2215991"/>
          </a:xfrm>
          <a:prstGeom prst="rect">
            <a:avLst/>
          </a:prstGeom>
          <a:noFill/>
        </p:spPr>
        <p:txBody>
          <a:bodyPr wrap="square">
            <a:spAutoFit/>
          </a:bodyPr>
          <a:lstStyle/>
          <a:p>
            <a:pPr algn="ctr" rtl="1">
              <a:defRPr/>
            </a:pPr>
            <a:r>
              <a:rPr lang="ar-SA" sz="13800" b="1" dirty="0" smtClean="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r>
              <a:rPr lang="en-US" sz="13800" b="1" dirty="0" smtClean="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3800" b="1" dirty="0" smtClean="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2" charset="-78"/>
                <a:cs typeface="Traditional Arabic" pitchFamily="2" charset="-78"/>
              </a:rPr>
              <a:t> </a:t>
            </a:r>
            <a:endParaRPr lang="ms-MY" sz="13800" dirty="0" smtClean="0">
              <a:solidFill>
                <a:srgbClr val="FFFF00"/>
              </a:solidFill>
              <a:effectLst>
                <a:glow rad="63500">
                  <a:schemeClr val="tx1">
                    <a:alpha val="40000"/>
                  </a:schemeClr>
                </a:glow>
              </a:effectLst>
              <a:latin typeface="Traditional Arabic" pitchFamily="2" charset="-78"/>
              <a:cs typeface="Traditional Arabic" pitchFamily="2" charset="-78"/>
            </a:endParaRPr>
          </a:p>
        </p:txBody>
      </p:sp>
      <p:sp>
        <p:nvSpPr>
          <p:cNvPr id="4" name="Rectangle 3"/>
          <p:cNvSpPr/>
          <p:nvPr/>
        </p:nvSpPr>
        <p:spPr>
          <a:xfrm>
            <a:off x="642910" y="500042"/>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6" name="TextBox 5"/>
          <p:cNvSpPr txBox="1"/>
          <p:nvPr/>
        </p:nvSpPr>
        <p:spPr>
          <a:xfrm>
            <a:off x="0" y="4429132"/>
            <a:ext cx="9144000" cy="1446550"/>
          </a:xfrm>
          <a:prstGeom prst="rect">
            <a:avLst/>
          </a:prstGeom>
          <a:solidFill>
            <a:srgbClr val="92D050">
              <a:alpha val="48000"/>
            </a:srgbClr>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3"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2000"/>
                                        <p:tgtEl>
                                          <p:spTgt spid="4"/>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4282" y="405450"/>
            <a:ext cx="7286676"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sambungan</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Rectangle 2"/>
          <p:cNvSpPr/>
          <p:nvPr/>
        </p:nvSpPr>
        <p:spPr>
          <a:xfrm>
            <a:off x="142844" y="1357298"/>
            <a:ext cx="8915400" cy="5262979"/>
          </a:xfrm>
          <a:prstGeom prst="rect">
            <a:avLst/>
          </a:prstGeom>
          <a:solidFill>
            <a:srgbClr val="92D050">
              <a:alpha val="49000"/>
            </a:srgbClr>
          </a:solidFill>
        </p:spPr>
        <p:txBody>
          <a:bodyPr wrap="square">
            <a:spAutoFit/>
          </a:bodyPr>
          <a:lstStyle/>
          <a:p>
            <a:pPr algn="ct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sesiapa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sakit</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atau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musafir</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maka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bolehlah</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berbuka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kemudian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wajiblah</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berpuasa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sebanyak</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hari</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ditinggalkan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itu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pada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hari-hari</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lain.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Dengan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ketetapan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demikian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itu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menghendaki</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beroleh</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kemudahan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tidak</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menghendaki</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menanggung</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kesukaran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juga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supaya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cukupkan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bilangan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puasa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sebulan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Ramadhan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supaya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membesarkan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kerana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mendapat</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petunjuknya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supaya</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bersyukur</a:t>
            </a:r>
            <a:r>
              <a:rPr lang="en-US" sz="28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endParaRPr lang="ms-MY" sz="28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srcRect b="6250"/>
          <a:stretch>
            <a:fillRect/>
          </a:stretch>
        </p:blipFill>
        <p:spPr bwMode="auto">
          <a:xfrm>
            <a:off x="0" y="0"/>
            <a:ext cx="9144000" cy="6858000"/>
          </a:xfrm>
          <a:prstGeom prst="rect">
            <a:avLst/>
          </a:prstGeom>
          <a:noFill/>
          <a:ln w="9525">
            <a:noFill/>
            <a:miter lim="800000"/>
            <a:headEnd/>
            <a:tailEnd/>
          </a:ln>
          <a:effectLst/>
        </p:spPr>
      </p:pic>
      <p:sp>
        <p:nvSpPr>
          <p:cNvPr id="6" name="Rectangle 5"/>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
        <p:nvSpPr>
          <p:cNvPr id="7" name="Rectangle 6"/>
          <p:cNvSpPr/>
          <p:nvPr/>
        </p:nvSpPr>
        <p:spPr>
          <a:xfrm>
            <a:off x="642910" y="1500174"/>
            <a:ext cx="7643834" cy="4031873"/>
          </a:xfrm>
          <a:prstGeom prst="rect">
            <a:avLst/>
          </a:prstGeom>
          <a:solidFill>
            <a:schemeClr val="accent6">
              <a:lumMod val="50000"/>
              <a:alpha val="9000"/>
            </a:schemeClr>
          </a:solid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endPar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0" y="3214686"/>
            <a:ext cx="9144000" cy="1341438"/>
          </a:xfrm>
          <a:prstGeom prst="rect">
            <a:avLst/>
          </a:prstGeom>
          <a:noFill/>
          <a:ln w="9525">
            <a:noFill/>
            <a:miter lim="800000"/>
            <a:headEnd/>
            <a:tailEnd/>
          </a:ln>
          <a:effectLst>
            <a:glow rad="101600">
              <a:schemeClr val="tx1">
                <a:alpha val="40000"/>
              </a:schemeClr>
            </a:glow>
          </a:effectLst>
        </p:spPr>
      </p:pic>
      <p:pic>
        <p:nvPicPr>
          <p:cNvPr id="5" name="Picture 4"/>
          <p:cNvPicPr>
            <a:picLocks noChangeAspect="1" noChangeArrowheads="1"/>
          </p:cNvPicPr>
          <p:nvPr/>
        </p:nvPicPr>
        <p:blipFill>
          <a:blip r:embed="rId4"/>
          <a:srcRect/>
          <a:stretch>
            <a:fillRect/>
          </a:stretch>
        </p:blipFill>
        <p:spPr bwMode="auto">
          <a:xfrm>
            <a:off x="0" y="4643446"/>
            <a:ext cx="9144000" cy="2214554"/>
          </a:xfrm>
          <a:prstGeom prst="rect">
            <a:avLst/>
          </a:prstGeom>
          <a:solidFill>
            <a:schemeClr val="tx1">
              <a:alpha val="70000"/>
            </a:schemeClr>
          </a:solidFill>
          <a:ln w="9525">
            <a:noFill/>
            <a:miter lim="800000"/>
            <a:headEnd/>
            <a:tailEnd/>
          </a:ln>
          <a:effectLst>
            <a:glow rad="101600">
              <a:schemeClr val="tx1">
                <a:lumMod val="95000"/>
                <a:lumOff val="5000"/>
                <a:alpha val="60000"/>
              </a:schemeClr>
            </a:glow>
            <a:innerShdw blurRad="114300">
              <a:prstClr val="black"/>
            </a:innerShdw>
          </a:effectLst>
          <a:scene3d>
            <a:camera prst="perspectiveFron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643050"/>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no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no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3" name="Rectangle 2"/>
          <p:cNvSpPr/>
          <p:nvPr/>
        </p:nvSpPr>
        <p:spPr>
          <a:xfrm>
            <a:off x="642910" y="500042"/>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TextBox 3"/>
          <p:cNvSpPr txBox="1"/>
          <p:nvPr/>
        </p:nvSpPr>
        <p:spPr>
          <a:xfrm>
            <a:off x="0" y="4429132"/>
            <a:ext cx="9144000" cy="1446550"/>
          </a:xfrm>
          <a:prstGeom prst="rect">
            <a:avLst/>
          </a:prstGeom>
          <a:solidFill>
            <a:srgbClr val="92D050">
              <a:alpha val="48000"/>
            </a:srgbClr>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2000"/>
                                        <p:tgtEl>
                                          <p:spTgt spid="3"/>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28760"/>
            <a:ext cx="9144000" cy="2862322"/>
          </a:xfrm>
          <a:prstGeom prst="rect">
            <a:avLst/>
          </a:prstGeom>
          <a:noFill/>
        </p:spPr>
        <p:txBody>
          <a:bodyPr wrap="square">
            <a:spAutoFit/>
          </a:bodyPr>
          <a:lstStyle/>
          <a:p>
            <a:pPr algn="r"/>
            <a:r>
              <a:rPr lang="ar-SA" sz="6000" b="1" dirty="0" smtClean="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أَشْهَدُ أَنْ لآ إِلَهَ إِلاَّ اللهُ وَحْدَهُ لاَ شَرِيْكَ لَهُ، وَأَشْهَدُ أَنَّ مُحَمَّدًا عَبْدُهُ وَرَسُولُهُ الْمَبْعُوثُ رَحْمَةً لِلْعَالَمِينَ</a:t>
            </a:r>
            <a:endParaRPr lang="ms-MY" sz="6000" dirty="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3" name="Rectangle 2"/>
          <p:cNvSpPr/>
          <p:nvPr/>
        </p:nvSpPr>
        <p:spPr>
          <a:xfrm>
            <a:off x="714348" y="353777"/>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71942"/>
            <a:ext cx="9144000" cy="2862322"/>
          </a:xfrm>
          <a:prstGeom prst="rect">
            <a:avLst/>
          </a:prstGeom>
          <a:solidFill>
            <a:srgbClr val="92D050">
              <a:alpha val="37000"/>
            </a:srgbClr>
          </a:solidFill>
          <a:ln w="57150">
            <a:noFill/>
          </a:ln>
        </p:spPr>
        <p:txBody>
          <a:bodyPr wrap="square">
            <a:spAutoFit/>
          </a:bodyPr>
          <a:lstStyle/>
          <a:p>
            <a:pPr algn="ctr" fontAlgn="auto">
              <a:spcBef>
                <a:spcPts val="0"/>
              </a:spcBef>
              <a:spcAft>
                <a:spcPts val="0"/>
              </a:spcAft>
              <a:defRPr/>
            </a:pP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dibangkitkan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memberi</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endParaRPr lang="en-US" sz="30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85720" y="1281058"/>
            <a:ext cx="8572560" cy="2862322"/>
          </a:xfrm>
          <a:prstGeom prst="rect">
            <a:avLst/>
          </a:prstGeom>
          <a:noFill/>
        </p:spPr>
        <p:txBody>
          <a:bodyPr wrap="square">
            <a:spAutoFit/>
          </a:bodyPr>
          <a:lstStyle/>
          <a:p>
            <a:pPr algn="ctr" rtl="1"/>
            <a:r>
              <a:rPr lang="ar-SA" sz="6000" b="1" dirty="0" smtClean="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2" charset="-78"/>
                <a:cs typeface="Traditional Arabic" pitchFamily="2" charset="-78"/>
              </a:rPr>
              <a:t>اللَّهُمَّ صَلِّ وَسَلِّمْ عَلَى هَذَا النَّبِيِّ الْكَرِيْمِ سَيِّدِنَا مُحَمَّدٍ </a:t>
            </a:r>
            <a:r>
              <a:rPr lang="ar-SA" sz="60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وَعَلَى آلِهِ وَصَحْبِهِ وَمَنْ تَبِعَهُمْ بِإِحْسَانٍ إِلَى يَوْمِ الدِّيْنِ</a:t>
            </a:r>
            <a:endParaRPr lang="ms-MY" sz="6000" dirty="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3" name="Rectangle 2"/>
          <p:cNvSpPr/>
          <p:nvPr/>
        </p:nvSpPr>
        <p:spPr>
          <a:xfrm>
            <a:off x="500066" y="188877"/>
            <a:ext cx="821537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00504"/>
            <a:ext cx="9144000" cy="2862322"/>
          </a:xfrm>
          <a:prstGeom prst="rect">
            <a:avLst/>
          </a:prstGeom>
          <a:solidFill>
            <a:srgbClr val="92D050">
              <a:alpha val="48000"/>
            </a:srgbClr>
          </a:solidFill>
          <a:ln w="57150">
            <a:noFill/>
          </a:ln>
        </p:spPr>
        <p:txBody>
          <a:bodyPr wrap="square">
            <a:spAutoFit/>
          </a:bodyPr>
          <a:lstStyle/>
          <a:p>
            <a:pPr algn="ctr" fontAlgn="auto">
              <a:spcBef>
                <a:spcPts val="0"/>
              </a:spcBef>
              <a:spcAft>
                <a:spcPts val="0"/>
              </a:spcAft>
              <a:defRPr/>
            </a:pP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Cucurilah</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sejahtera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hambaMu</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rasulMu</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keluarganya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para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sahabatnya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Dan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orang-orang</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mengikutnya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kebaikan</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hingga</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hari</a:t>
            </a:r>
            <a:r>
              <a:rPr lang="en-US" sz="30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kemudian</a:t>
            </a:r>
            <a:endParaRPr lang="en-US" sz="30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348" y="343895"/>
            <a:ext cx="7500990" cy="769441"/>
          </a:xfrm>
          <a:prstGeom prst="rect">
            <a:avLst/>
          </a:prstGeom>
        </p:spPr>
        <p:txBody>
          <a:bodyPr wrap="square">
            <a:spAutoFit/>
          </a:bodyPr>
          <a:lstStyle/>
          <a:p>
            <a:pPr algn="ctr" fontAlgn="auto">
              <a:spcBef>
                <a:spcPts val="0"/>
              </a:spcBef>
              <a:spcAft>
                <a:spcPts val="0"/>
              </a:spcAft>
              <a:defRPr/>
            </a:pPr>
            <a:r>
              <a:rPr lang="en-US" sz="4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4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4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0" y="1448218"/>
            <a:ext cx="9144000" cy="2123658"/>
          </a:xfrm>
          <a:prstGeom prst="rect">
            <a:avLst/>
          </a:prstGeom>
          <a:noFill/>
        </p:spPr>
        <p:txBody>
          <a:bodyPr wrap="square">
            <a:spAutoFit/>
          </a:bodyPr>
          <a:lstStyle/>
          <a:p>
            <a:pPr algn="ctr" rtl="1"/>
            <a:r>
              <a:rPr lang="ar-SA" sz="66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فَيَا عِبَادَ اللهِ! اتَّقُوْا اللهَ، أُوْصِيكُم وَاِيَّايَ بِتَقْوَى اللهِ، فَقَدْ فَازَ الْمُتَّقُونِ</a:t>
            </a:r>
            <a:endParaRPr lang="ms-MY" sz="6600" dirty="0" smtClean="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786190"/>
            <a:ext cx="9144000" cy="2862322"/>
          </a:xfrm>
          <a:prstGeom prst="rect">
            <a:avLst/>
          </a:prstGeom>
          <a:solidFill>
            <a:srgbClr val="92D050">
              <a:alpha val="32000"/>
            </a:srgbClr>
          </a:solidFill>
          <a:ln w="57150">
            <a:noFill/>
          </a:ln>
        </p:spPr>
        <p:txBody>
          <a:bodyPr wrap="square">
            <a:spAutoFit/>
          </a:bodyPr>
          <a:lstStyle/>
          <a:p>
            <a:pPr algn="ctr" fontAlgn="auto">
              <a:spcBef>
                <a:spcPts val="0"/>
              </a:spcBef>
              <a:spcAft>
                <a:spcPts val="0"/>
              </a:spcAft>
              <a:defRPr/>
            </a:pP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Wahai</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hamba-hamba</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Bertaqwalah</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berwasiat</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kamu</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supaya</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bertakwa</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dengan</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bersungguh-sungguh</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Taqwa</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Maka</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sesungguhnya</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berjayalah</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orang-orang</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bertaqwa</a:t>
            </a:r>
            <a:r>
              <a:rPr lang="en-US" sz="30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000" b="1" dirty="0">
              <a:ln>
                <a:solidFill>
                  <a:sysClr val="windowText" lastClr="000000"/>
                </a:solidFill>
              </a:ln>
              <a:solidFill>
                <a:srgbClr val="00FF00"/>
              </a:solidFill>
              <a:effectLst>
                <a:glow rad="101600">
                  <a:schemeClr val="tx1">
                    <a:alpha val="60000"/>
                  </a:schemeClr>
                </a:glo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24102" y="357166"/>
            <a:ext cx="4419600" cy="769441"/>
          </a:xfrm>
          <a:prstGeom prst="rect">
            <a:avLst/>
          </a:prstGeom>
          <a:noFill/>
        </p:spPr>
        <p:txBody>
          <a:bodyPr>
            <a:spAutoFit/>
          </a:bodyPr>
          <a:lstStyle/>
          <a:p>
            <a:pPr algn="ctr" fontAlgn="auto">
              <a:spcBef>
                <a:spcPts val="0"/>
              </a:spcBef>
              <a:spcAft>
                <a:spcPts val="0"/>
              </a:spcAft>
              <a:defRPr/>
            </a:pPr>
            <a:r>
              <a:rPr lang="en-US" sz="4400" dirty="0" err="1">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Seruan</a:t>
            </a:r>
            <a:r>
              <a:rPr lang="en-US" sz="44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 :</a:t>
            </a:r>
          </a:p>
        </p:txBody>
      </p:sp>
      <p:sp>
        <p:nvSpPr>
          <p:cNvPr id="3" name="Round Diagonal Corner Rectangle 2"/>
          <p:cNvSpPr/>
          <p:nvPr/>
        </p:nvSpPr>
        <p:spPr>
          <a:xfrm>
            <a:off x="500034" y="3929066"/>
            <a:ext cx="4286280" cy="2214578"/>
          </a:xfrm>
          <a:prstGeom prst="round2DiagRect">
            <a:avLst>
              <a:gd name="adj1" fmla="val 50000"/>
              <a:gd name="adj2" fmla="val 0"/>
            </a:avLst>
          </a:prstGeom>
          <a:solidFill>
            <a:srgbClr val="FF00FF"/>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Moga</a:t>
            </a:r>
            <a:r>
              <a:rPr lang="en-US" sz="30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dipertingkatkan</a:t>
            </a:r>
            <a:r>
              <a:rPr lang="en-US" sz="30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Iman</a:t>
            </a:r>
            <a:r>
              <a:rPr lang="en-US" sz="30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30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ketakwaan</a:t>
            </a:r>
            <a:endParaRPr lang="en-US" sz="300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ectangle 3"/>
          <p:cNvSpPr/>
          <p:nvPr/>
        </p:nvSpPr>
        <p:spPr>
          <a:xfrm>
            <a:off x="1928794" y="2000240"/>
            <a:ext cx="2143140" cy="1643074"/>
          </a:xfrm>
          <a:prstGeom prst="rect">
            <a:avLst/>
          </a:prstGeom>
          <a:solidFill>
            <a:srgbClr val="7030A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Marilah</a:t>
            </a:r>
            <a:endParaRPr lang="en-US" sz="3200" dirty="0">
              <a:ln w="18415" cmpd="sng">
                <a:solidFill>
                  <a:sysClr val="windowText" lastClr="000000"/>
                </a:solidFill>
                <a:prstDash val="solid"/>
              </a:ln>
              <a:effectLst>
                <a:glow rad="101600">
                  <a:schemeClr val="tx1">
                    <a:alpha val="60000"/>
                  </a:schemeClr>
                </a:glow>
                <a:outerShdw blurRad="63500" dir="3600000" algn="tl" rotWithShape="0">
                  <a:srgbClr val="000000">
                    <a:alpha val="70000"/>
                  </a:srgbClr>
                </a:outerShdw>
              </a:effectLst>
            </a:endParaRPr>
          </a:p>
        </p:txBody>
      </p:sp>
      <p:sp>
        <p:nvSpPr>
          <p:cNvPr id="5" name="Curved Left Arrow 4"/>
          <p:cNvSpPr/>
          <p:nvPr/>
        </p:nvSpPr>
        <p:spPr>
          <a:xfrm rot="3575553">
            <a:off x="4715744" y="3795161"/>
            <a:ext cx="1092257" cy="2449760"/>
          </a:xfrm>
          <a:prstGeom prst="curved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ound Diagonal Corner Rectangle 5"/>
          <p:cNvSpPr/>
          <p:nvPr/>
        </p:nvSpPr>
        <p:spPr>
          <a:xfrm>
            <a:off x="4572000" y="1857364"/>
            <a:ext cx="3857652" cy="2214578"/>
          </a:xfrm>
          <a:prstGeom prst="round2DiagRect">
            <a:avLst>
              <a:gd name="adj1" fmla="val 50000"/>
              <a:gd name="adj2" fmla="val 0"/>
            </a:avLst>
          </a:prstGeom>
          <a:solidFill>
            <a:srgbClr val="92D05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Bersyukur</a:t>
            </a:r>
            <a:r>
              <a:rPr lang="en-US" sz="3000" b="1" dirty="0"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Bertakwa</a:t>
            </a:r>
            <a:r>
              <a:rPr lang="en-US" sz="3000" b="1" dirty="0"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padaNya</a:t>
            </a:r>
            <a:endParaRPr lang="ar-SA" sz="3000" b="1" dirty="0"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a:off x="3929058" y="2428868"/>
            <a:ext cx="785818" cy="71438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14546" y="357166"/>
            <a:ext cx="4419600" cy="584775"/>
          </a:xfrm>
          <a:prstGeom prst="rect">
            <a:avLst/>
          </a:prstGeom>
          <a:noFill/>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Ihya</a:t>
            </a:r>
            <a:r>
              <a:rPr lang="en-US" sz="32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Ramadhan</a:t>
            </a:r>
            <a:r>
              <a:rPr lang="en-US" sz="3200"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endParaRPr>
          </a:p>
        </p:txBody>
      </p:sp>
      <p:sp>
        <p:nvSpPr>
          <p:cNvPr id="3" name="Round Diagonal Corner Rectangle 2"/>
          <p:cNvSpPr/>
          <p:nvPr/>
        </p:nvSpPr>
        <p:spPr>
          <a:xfrm>
            <a:off x="1428728" y="2672210"/>
            <a:ext cx="6429420" cy="1000132"/>
          </a:xfrm>
          <a:prstGeom prst="round2DiagRect">
            <a:avLst>
              <a:gd name="adj1" fmla="val 50000"/>
              <a:gd name="adj2" fmla="val 0"/>
            </a:avLst>
          </a:prstGeom>
          <a:solidFill>
            <a:srgbClr val="FF00FF">
              <a:alpha val="75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Solat</a:t>
            </a:r>
            <a:r>
              <a:rPr lang="en-US" sz="28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berjemaah</a:t>
            </a:r>
            <a:r>
              <a:rPr lang="en-US" sz="28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maghrib</a:t>
            </a:r>
            <a:r>
              <a:rPr lang="en-US" sz="28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8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isyak</a:t>
            </a:r>
            <a:endParaRPr lang="en-US" sz="280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ound Diagonal Corner Rectangle 3"/>
          <p:cNvSpPr/>
          <p:nvPr/>
        </p:nvSpPr>
        <p:spPr>
          <a:xfrm>
            <a:off x="1071538" y="1643050"/>
            <a:ext cx="6500858" cy="928694"/>
          </a:xfrm>
          <a:prstGeom prst="round2DiagRect">
            <a:avLst>
              <a:gd name="adj1" fmla="val 50000"/>
              <a:gd name="adj2" fmla="val 0"/>
            </a:avLst>
          </a:prstGeom>
          <a:solidFill>
            <a:srgbClr val="92D050">
              <a:alpha val="67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Berbuka</a:t>
            </a:r>
            <a:r>
              <a:rPr lang="en-US" sz="2800" b="1" dirty="0"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800" b="1" dirty="0"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a:t>
            </a:r>
            <a:endParaRPr lang="ar-SA" sz="2800" b="1" dirty="0" smtClean="0">
              <a:ln w="6350" cmpd="sng">
                <a:solidFill>
                  <a:sysClr val="windowText" lastClr="000000"/>
                </a:solidFill>
                <a:prstDash val="solid"/>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 Diagonal Corner Rectangle 4"/>
          <p:cNvSpPr/>
          <p:nvPr/>
        </p:nvSpPr>
        <p:spPr>
          <a:xfrm>
            <a:off x="1000100" y="3786190"/>
            <a:ext cx="6215106" cy="928694"/>
          </a:xfrm>
          <a:prstGeom prst="round2DiagRect">
            <a:avLst>
              <a:gd name="adj1" fmla="val 50000"/>
              <a:gd name="adj2" fmla="val 0"/>
            </a:avLst>
          </a:prstGeom>
          <a:solidFill>
            <a:srgbClr val="92D050">
              <a:alpha val="67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Solat</a:t>
            </a:r>
            <a:r>
              <a:rPr lang="en-US" sz="28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tarawih</a:t>
            </a:r>
            <a:endParaRPr lang="en-US" sz="280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ound Diagonal Corner Rectangle 5"/>
          <p:cNvSpPr/>
          <p:nvPr/>
        </p:nvSpPr>
        <p:spPr>
          <a:xfrm>
            <a:off x="1214414" y="4857760"/>
            <a:ext cx="6572296" cy="1071570"/>
          </a:xfrm>
          <a:prstGeom prst="round2DiagRect">
            <a:avLst>
              <a:gd name="adj1" fmla="val 50000"/>
              <a:gd name="adj2" fmla="val 0"/>
            </a:avLst>
          </a:prstGeom>
          <a:solidFill>
            <a:srgbClr val="FF00FF">
              <a:alpha val="74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Perbanyakkan</a:t>
            </a:r>
            <a:r>
              <a:rPr lang="en-US" sz="28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istighfar</a:t>
            </a:r>
            <a:r>
              <a:rPr lang="en-US" sz="28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80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munajat</a:t>
            </a:r>
            <a:endParaRPr lang="en-US" sz="280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5-Point Star 6"/>
          <p:cNvSpPr/>
          <p:nvPr/>
        </p:nvSpPr>
        <p:spPr>
          <a:xfrm>
            <a:off x="1000100" y="1571612"/>
            <a:ext cx="428628" cy="571504"/>
          </a:xfrm>
          <a:prstGeom prst="star5">
            <a:avLst>
              <a:gd name="adj" fmla="val 18964"/>
              <a:gd name="hf" fmla="val 105146"/>
              <a:gd name="vf" fmla="val 110557"/>
            </a:avLst>
          </a:prstGeom>
          <a:solidFill>
            <a:srgbClr val="FF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ffectLst>
                <a:glow rad="101600">
                  <a:schemeClr val="tx1">
                    <a:alpha val="60000"/>
                  </a:schemeClr>
                </a:glow>
              </a:effectLst>
            </a:endParaRPr>
          </a:p>
        </p:txBody>
      </p:sp>
      <p:sp>
        <p:nvSpPr>
          <p:cNvPr id="8" name="5-Point Star 7"/>
          <p:cNvSpPr/>
          <p:nvPr/>
        </p:nvSpPr>
        <p:spPr>
          <a:xfrm>
            <a:off x="1000100" y="3786190"/>
            <a:ext cx="428628" cy="571504"/>
          </a:xfrm>
          <a:prstGeom prst="star5">
            <a:avLst>
              <a:gd name="adj" fmla="val 18964"/>
              <a:gd name="hf" fmla="val 105146"/>
              <a:gd name="vf" fmla="val 110557"/>
            </a:avLst>
          </a:prstGeom>
          <a:solidFill>
            <a:srgbClr val="FF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ffectLst>
                <a:glow rad="101600">
                  <a:schemeClr val="tx1">
                    <a:alpha val="60000"/>
                  </a:schemeClr>
                </a:glow>
              </a:effectLst>
            </a:endParaRPr>
          </a:p>
        </p:txBody>
      </p:sp>
      <p:sp>
        <p:nvSpPr>
          <p:cNvPr id="9" name="5-Point Star 8"/>
          <p:cNvSpPr/>
          <p:nvPr/>
        </p:nvSpPr>
        <p:spPr>
          <a:xfrm>
            <a:off x="1357290" y="2643182"/>
            <a:ext cx="428628" cy="571504"/>
          </a:xfrm>
          <a:prstGeom prst="star5">
            <a:avLst>
              <a:gd name="adj" fmla="val 18964"/>
              <a:gd name="hf" fmla="val 105146"/>
              <a:gd name="vf" fmla="val 110557"/>
            </a:avLst>
          </a:prstGeom>
          <a:solidFill>
            <a:srgbClr val="FF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ffectLst>
                <a:glow rad="101600">
                  <a:schemeClr val="tx1">
                    <a:alpha val="60000"/>
                  </a:schemeClr>
                </a:glow>
              </a:effectLst>
            </a:endParaRPr>
          </a:p>
        </p:txBody>
      </p:sp>
      <p:sp>
        <p:nvSpPr>
          <p:cNvPr id="10" name="5-Point Star 9"/>
          <p:cNvSpPr/>
          <p:nvPr/>
        </p:nvSpPr>
        <p:spPr>
          <a:xfrm>
            <a:off x="1071538" y="4857760"/>
            <a:ext cx="428628" cy="571504"/>
          </a:xfrm>
          <a:prstGeom prst="star5">
            <a:avLst>
              <a:gd name="adj" fmla="val 18964"/>
              <a:gd name="hf" fmla="val 105146"/>
              <a:gd name="vf" fmla="val 110557"/>
            </a:avLst>
          </a:prstGeom>
          <a:solidFill>
            <a:srgbClr val="FF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571480"/>
            <a:ext cx="892968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2" name="Rectangle 11"/>
          <p:cNvSpPr/>
          <p:nvPr/>
        </p:nvSpPr>
        <p:spPr>
          <a:xfrm>
            <a:off x="0" y="1785926"/>
            <a:ext cx="9144000" cy="1754326"/>
          </a:xfrm>
          <a:prstGeom prst="rect">
            <a:avLst/>
          </a:prstGeom>
          <a:solidFill>
            <a:schemeClr val="bg2">
              <a:lumMod val="50000"/>
              <a:alpha val="7000"/>
            </a:schemeClr>
          </a:solidFill>
        </p:spPr>
        <p:txBody>
          <a:bodyPr wrap="square">
            <a:spAutoFit/>
          </a:bodyPr>
          <a:lstStyle/>
          <a:p>
            <a:pPr algn="ctr"/>
            <a:r>
              <a:rPr lang="ar-SA" sz="5400" b="1" dirty="0" smtClean="0">
                <a:ln>
                  <a:solidFill>
                    <a:srgbClr val="FFFF00"/>
                  </a:solidFill>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مَنْ قَامَ رَمَضَانَ إِيْمَاناً وَاحْتِسَاباً غُفِرَلَهُ مَا تَقَدَّمَ مِنْ ذَنْبِهِ</a:t>
            </a:r>
            <a:r>
              <a:rPr lang="en-US" sz="5400" b="1" dirty="0" smtClean="0">
                <a:ln>
                  <a:solidFill>
                    <a:srgbClr val="FFFF00"/>
                  </a:solidFill>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 </a:t>
            </a:r>
            <a:r>
              <a:rPr lang="ar-SA" sz="5400" b="1" dirty="0" smtClean="0">
                <a:ln>
                  <a:solidFill>
                    <a:srgbClr val="FFFF00"/>
                  </a:solidFill>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 </a:t>
            </a:r>
            <a:endParaRPr lang="ms-MY" sz="5400" b="1" dirty="0">
              <a:ln>
                <a:solidFill>
                  <a:srgbClr val="FFFF00"/>
                </a:solidFill>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
        <p:nvSpPr>
          <p:cNvPr id="13" name="Rectangle 12"/>
          <p:cNvSpPr/>
          <p:nvPr/>
        </p:nvSpPr>
        <p:spPr>
          <a:xfrm>
            <a:off x="0" y="3714752"/>
            <a:ext cx="9144000" cy="1938992"/>
          </a:xfrm>
          <a:prstGeom prst="rect">
            <a:avLst/>
          </a:prstGeom>
          <a:solidFill>
            <a:srgbClr val="92D050">
              <a:alpha val="50000"/>
            </a:srgbClr>
          </a:solidFill>
        </p:spPr>
        <p:txBody>
          <a:bodyPr wrap="square">
            <a:spAutoFit/>
          </a:bodyPr>
          <a:lstStyle/>
          <a:p>
            <a:pPr algn="ct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Sesiapa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bangun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mengerjakan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solat</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sunat</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bulan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Ramadhan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penuh</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keimanan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keikhlasan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mengharapkan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keredhaan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mengampunkan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dosa-dosanya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terdahulu</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81010" y="21429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 </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183</a:t>
            </a:r>
            <a:endParaRPr lang="en-US" sz="28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214282" y="1428736"/>
            <a:ext cx="8429684" cy="1754326"/>
          </a:xfrm>
          <a:prstGeom prst="rect">
            <a:avLst/>
          </a:prstGeom>
        </p:spPr>
        <p:txBody>
          <a:bodyPr wrap="square">
            <a:spAutoFit/>
          </a:bodyPr>
          <a:lstStyle/>
          <a:p>
            <a:pPr algn="r"/>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2" charset="-78"/>
                <a:cs typeface="Traditional Arabic" pitchFamily="2" charset="-78"/>
              </a:rPr>
              <a:t> </a:t>
            </a:r>
            <a:r>
              <a:rPr lang="ar-Q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يَا أَيُّهَا الَّذِينَ آمَنُواْ كُتِبَ عَلَيْكُمُ الصِّيَامُ كَمَا كُتِبَ عَلَى الَّذِينَ مِن</a:t>
            </a:r>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 </a:t>
            </a:r>
            <a:r>
              <a:rPr lang="ar-Q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 قَبْلِكُمْ</a:t>
            </a:r>
            <a:r>
              <a:rPr lang="ar-S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 </a:t>
            </a:r>
            <a:r>
              <a:rPr lang="ar-QA" sz="5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لَعَلَّكُمْ تَتَّقُونَ</a:t>
            </a:r>
            <a:endParaRPr lang="en-US" sz="5400" dirty="0"/>
          </a:p>
        </p:txBody>
      </p:sp>
      <p:sp>
        <p:nvSpPr>
          <p:cNvPr id="7" name="Rectangle 6"/>
          <p:cNvSpPr/>
          <p:nvPr/>
        </p:nvSpPr>
        <p:spPr>
          <a:xfrm>
            <a:off x="0" y="4303479"/>
            <a:ext cx="9144000" cy="2554545"/>
          </a:xfrm>
          <a:prstGeom prst="rect">
            <a:avLst/>
          </a:prstGeom>
          <a:solidFill>
            <a:srgbClr val="92D050">
              <a:alpha val="49000"/>
            </a:srgbClr>
          </a:solidFill>
        </p:spPr>
        <p:txBody>
          <a:bodyPr wrap="square">
            <a:spAutoFit/>
          </a:bodyPr>
          <a:lstStyle/>
          <a:p>
            <a:pPr algn="ct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Wahai</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orang-orang</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beriman</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diwajibkan</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keatas</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berpuasa</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sebagaimana</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diwajibkan</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keatas</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orang-orang</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terdahulu</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daripada</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supaya</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bertaqwa</a:t>
            </a:r>
            <a:r>
              <a:rPr lang="en-US" sz="32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endParaRPr lang="ms-MY"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lum bright="-10000" contrast="-10000"/>
          </a:blip>
          <a:srcRect/>
          <a:stretch>
            <a:fillRect/>
          </a:stretch>
        </p:blipFill>
        <p:spPr bwMode="auto">
          <a:xfrm>
            <a:off x="0" y="0"/>
            <a:ext cx="9144000" cy="6849174"/>
          </a:xfrm>
          <a:prstGeom prst="rect">
            <a:avLst/>
          </a:prstGeom>
          <a:noFill/>
          <a:ln w="9525">
            <a:noFill/>
            <a:miter lim="800000"/>
            <a:headEnd/>
            <a:tailEnd/>
          </a:ln>
          <a:effectLst/>
        </p:spPr>
      </p:pic>
      <p:sp>
        <p:nvSpPr>
          <p:cNvPr id="5" name="Rectangle 4"/>
          <p:cNvSpPr/>
          <p:nvPr/>
        </p:nvSpPr>
        <p:spPr>
          <a:xfrm>
            <a:off x="2500298" y="71414"/>
            <a:ext cx="4429156" cy="928694"/>
          </a:xfrm>
          <a:prstGeom prst="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rPr>
              <a:t>Firman</a:t>
            </a:r>
            <a:r>
              <a:rPr kumimoji="0" lang="en-US" sz="2800" b="1" i="0" u="none" strike="noStrike" kern="0" cap="none" spc="0" normalizeH="0" baseline="0" noProof="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rPr>
              <a:t> Allah S.W.T. :</a:t>
            </a:r>
            <a:endParaRPr kumimoji="0" lang="ms-MY" sz="2800" b="1" i="0" u="none" strike="noStrike" kern="0" cap="none" spc="0" normalizeH="0" baseline="0" noProof="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endParaRPr>
          </a:p>
        </p:txBody>
      </p:sp>
      <p:pic>
        <p:nvPicPr>
          <p:cNvPr id="6" name="Picture 5"/>
          <p:cNvPicPr>
            <a:picLocks noChangeAspect="1" noChangeArrowheads="1"/>
          </p:cNvPicPr>
          <p:nvPr/>
        </p:nvPicPr>
        <p:blipFill>
          <a:blip r:embed="rId3"/>
          <a:srcRect/>
          <a:stretch>
            <a:fillRect/>
          </a:stretch>
        </p:blipFill>
        <p:spPr bwMode="auto">
          <a:xfrm>
            <a:off x="61914" y="1142984"/>
            <a:ext cx="8929686" cy="2832101"/>
          </a:xfrm>
          <a:prstGeom prst="rect">
            <a:avLst/>
          </a:prstGeom>
          <a:noFill/>
          <a:ln w="9525">
            <a:noFill/>
            <a:miter lim="800000"/>
            <a:headEnd/>
            <a:tailEnd/>
          </a:ln>
        </p:spPr>
      </p:pic>
      <p:sp>
        <p:nvSpPr>
          <p:cNvPr id="7" name="Rectangle 6"/>
          <p:cNvSpPr/>
          <p:nvPr/>
        </p:nvSpPr>
        <p:spPr>
          <a:xfrm>
            <a:off x="71406" y="4121072"/>
            <a:ext cx="8929654" cy="2308324"/>
          </a:xfrm>
          <a:prstGeom prst="rect">
            <a:avLst/>
          </a:prstGeom>
          <a:noFill/>
        </p:spPr>
        <p:txBody>
          <a:bodyPr wrap="square">
            <a:spAutoFit/>
          </a:bodyPr>
          <a:lstStyle/>
          <a:p>
            <a:pPr algn="ctr">
              <a:defRPr/>
            </a:pP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5759740" y="3357562"/>
            <a:ext cx="3384260" cy="400110"/>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a:t>
            </a:r>
            <a:r>
              <a:rPr kumimoji="0" lang="en-US" sz="2000" b="0" i="1"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Surah</a:t>
            </a: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 Al-</a:t>
            </a:r>
            <a:r>
              <a:rPr kumimoji="0" lang="en-US" sz="2000" b="0" i="1"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Ahzab</a:t>
            </a: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 : </a:t>
            </a:r>
            <a:r>
              <a:rPr kumimoji="0" lang="en-US" sz="2000" b="0" i="1"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Ayat</a:t>
            </a: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 56)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142908" y="1428760"/>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chemeClr val="bg1"/>
                  </a:solidFill>
                </a:ln>
                <a:solidFill>
                  <a:srgbClr val="00FF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chemeClr val="bg1"/>
                </a:solidFill>
              </a:ln>
              <a:solidFill>
                <a:srgbClr val="00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150000" y="150000"/>
                                    </p:animScale>
                                  </p:childTnLst>
                                </p:cTn>
                              </p:par>
                              <p:par>
                                <p:cTn id="7" presetID="2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edg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a:lum contrast="20000"/>
          </a:blip>
          <a:srcRect l="2820" t="9756" r="4135" b="7316"/>
          <a:stretch>
            <a:fillRect/>
          </a:stretch>
        </p:blipFill>
        <p:spPr bwMode="auto">
          <a:xfrm>
            <a:off x="0" y="0"/>
            <a:ext cx="9152422" cy="6858000"/>
          </a:xfrm>
          <a:prstGeom prst="rect">
            <a:avLst/>
          </a:prstGeom>
          <a:noFill/>
        </p:spPr>
      </p:pic>
      <p:sp>
        <p:nvSpPr>
          <p:cNvPr id="4" name="Rectangle 1"/>
          <p:cNvSpPr>
            <a:spLocks noChangeArrowheads="1"/>
          </p:cNvSpPr>
          <p:nvPr/>
        </p:nvSpPr>
        <p:spPr bwMode="auto">
          <a:xfrm>
            <a:off x="214282" y="3000372"/>
            <a:ext cx="8929718" cy="3286124"/>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Ya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Allah,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Kurniakanlah</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Keredhaan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Kepada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Khulafa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Rasyidin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Dan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Sahabat</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Seluruhnya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serta</a:t>
            </a:r>
            <a:r>
              <a:rPr lang="en-GB" sz="3200" b="1" kern="0" dirty="0" smtClean="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Para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Tabiin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Dengan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Ihsan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Hingga</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Hari</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Kemudian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a:t>
            </a:r>
          </a:p>
        </p:txBody>
      </p:sp>
      <p:sp>
        <p:nvSpPr>
          <p:cNvPr id="5" name="Rectangle 4"/>
          <p:cNvSpPr/>
          <p:nvPr/>
        </p:nvSpPr>
        <p:spPr>
          <a:xfrm>
            <a:off x="0" y="1192114"/>
            <a:ext cx="9144000" cy="2308324"/>
          </a:xfrm>
          <a:prstGeom prst="rect">
            <a:avLst/>
          </a:prstGeom>
          <a:solidFill>
            <a:schemeClr val="accent6">
              <a:lumMod val="50000"/>
              <a:alpha val="64000"/>
            </a:schemeClr>
          </a:solidFill>
        </p:spPr>
        <p:txBody>
          <a:bodyPr wrap="square">
            <a:spAutoFit/>
          </a:bodyPr>
          <a:lstStyle/>
          <a:p>
            <a:pPr algn="ctr" rtl="1" fontAlgn="auto">
              <a:spcBef>
                <a:spcPts val="0"/>
              </a:spcBef>
              <a:spcAft>
                <a:spcPts val="0"/>
              </a:spcAft>
              <a:defRPr/>
            </a:pPr>
            <a:r>
              <a:rPr lang="ar-EG" sz="4800" b="1"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24"/>
            <a:ext cx="2500298" cy="1143008"/>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a:lum contrast="20000"/>
          </a:blip>
          <a:srcRect l="2820" t="9756" r="4135" b="7316"/>
          <a:stretch>
            <a:fillRect/>
          </a:stretch>
        </p:blipFill>
        <p:spPr bwMode="auto">
          <a:xfrm>
            <a:off x="0" y="0"/>
            <a:ext cx="9152422" cy="6858000"/>
          </a:xfrm>
          <a:prstGeom prst="rect">
            <a:avLst/>
          </a:prstGeom>
          <a:noFill/>
        </p:spPr>
      </p:pic>
      <p:sp>
        <p:nvSpPr>
          <p:cNvPr id="7" name="Rectangle 6"/>
          <p:cNvSpPr/>
          <p:nvPr/>
        </p:nvSpPr>
        <p:spPr>
          <a:xfrm>
            <a:off x="0" y="-24"/>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8" name="Rectangle 7"/>
          <p:cNvSpPr/>
          <p:nvPr/>
        </p:nvSpPr>
        <p:spPr>
          <a:xfrm>
            <a:off x="-71470" y="1460360"/>
            <a:ext cx="8910608" cy="1754326"/>
          </a:xfrm>
          <a:prstGeom prst="rect">
            <a:avLst/>
          </a:prstGeom>
          <a:solidFill>
            <a:schemeClr val="accent6">
              <a:lumMod val="50000"/>
              <a:alpha val="61000"/>
            </a:schemeClr>
          </a:solidFill>
        </p:spPr>
        <p:txBody>
          <a:bodyPr wrap="square">
            <a:spAutoFit/>
          </a:bodyPr>
          <a:lstStyle/>
          <a:p>
            <a:pPr algn="ctr" rtl="1">
              <a:defRPr/>
            </a:pP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وَالْمُسلِمَاتِ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اﻷَحْيَآءِ مِنْهُمْ وَاﻷَمْوَاتِ</a:t>
            </a:r>
            <a:endParaRPr lang="en-US" sz="5400"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9" name="Rectangle 1"/>
          <p:cNvSpPr>
            <a:spLocks noChangeArrowheads="1"/>
          </p:cNvSpPr>
          <p:nvPr/>
        </p:nvSpPr>
        <p:spPr bwMode="auto">
          <a:xfrm>
            <a:off x="-32" y="3857628"/>
            <a:ext cx="8458200" cy="2776542"/>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20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Bottom)">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 Box 60"/>
          <p:cNvSpPr txBox="1">
            <a:spLocks noChangeArrowheads="1"/>
          </p:cNvSpPr>
          <p:nvPr/>
        </p:nvSpPr>
        <p:spPr bwMode="auto">
          <a:xfrm>
            <a:off x="152400" y="581046"/>
            <a:ext cx="8839200" cy="5848350"/>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defRPr/>
            </a:pP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Seri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Dipertuan</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Wathiqu</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Ibni</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Marhum</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Sultan Mahmud </a:t>
            </a:r>
          </a:p>
          <a:p>
            <a:pPr algn="ctr">
              <a:defRPr/>
            </a:pP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Muktafi</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Shah Dan Seri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Permaisuri</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Zahirah</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Zuriat-zuriatnya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Kerabatnya</a:t>
            </a:r>
            <a:r>
              <a:rPr lang="en-US" sz="3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 Box 57"/>
          <p:cNvSpPr txBox="1">
            <a:spLocks noChangeArrowheads="1"/>
          </p:cNvSpPr>
          <p:nvPr/>
        </p:nvSpPr>
        <p:spPr bwMode="auto">
          <a:xfrm>
            <a:off x="152400" y="322263"/>
            <a:ext cx="8839200" cy="6370975"/>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Pemangku</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Tengku</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Mohammad Ismail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Ibna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Wathiqi</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Sultan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tabLst>
                <a:tab pos="3544888" algn="l"/>
              </a:tabLst>
              <a:defRPr/>
            </a:pPr>
            <a:endPar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Pemimpin-Pemimpinnya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Ulama-Ulamanya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Pekerja-Pekerja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Rakyatnya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Dari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RahmatMu</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3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bnuahmadalkurauwi.files.wordpress.com/2010/10/doa-doa_dalam_bulan_bahasa.jpg?w=450&amp;h=31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Text Box 60"/>
          <p:cNvSpPr txBox="1">
            <a:spLocks noChangeArrowheads="1"/>
          </p:cNvSpPr>
          <p:nvPr/>
        </p:nvSpPr>
        <p:spPr bwMode="auto">
          <a:xfrm>
            <a:off x="2214546" y="357166"/>
            <a:ext cx="6858048" cy="6001643"/>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Allah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Muliakanlah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Orang-orang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Islam.</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Tolonglah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himpunkanlah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mereka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atas</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landasan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kebenaran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agama.Hancurkanlah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kekufuran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syirik</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munafik</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juga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musuh-musuhMu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musuh-musuh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agama.</a:t>
            </a:r>
          </a:p>
        </p:txBody>
      </p:sp>
      <p:sp>
        <p:nvSpPr>
          <p:cNvPr id="8" name="Rectangle 7"/>
          <p:cNvSpPr/>
          <p:nvPr/>
        </p:nvSpPr>
        <p:spPr>
          <a:xfrm>
            <a:off x="0" y="55316"/>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a:lum contrast="20000"/>
          </a:blip>
          <a:srcRect l="2820" t="9756" r="4135" b="7316"/>
          <a:stretch>
            <a:fillRect/>
          </a:stretch>
        </p:blipFill>
        <p:spPr bwMode="auto">
          <a:xfrm>
            <a:off x="0" y="0"/>
            <a:ext cx="9152422" cy="6858000"/>
          </a:xfrm>
          <a:prstGeom prst="rect">
            <a:avLst/>
          </a:prstGeom>
          <a:noFill/>
        </p:spPr>
      </p:pic>
      <p:sp>
        <p:nvSpPr>
          <p:cNvPr id="7" name="Rectangle 6"/>
          <p:cNvSpPr/>
          <p:nvPr/>
        </p:nvSpPr>
        <p:spPr>
          <a:xfrm>
            <a:off x="0" y="-24"/>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8" name="Text Box 60"/>
          <p:cNvSpPr txBox="1">
            <a:spLocks noChangeArrowheads="1"/>
          </p:cNvSpPr>
          <p:nvPr/>
        </p:nvSpPr>
        <p:spPr bwMode="auto">
          <a:xfrm>
            <a:off x="285753" y="1555514"/>
            <a:ext cx="8572527"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 Allah…</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Ampunkanlah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Dosa-dosa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Dan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Saudara-saudara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Terdahulu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Telah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Beriman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Dan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Janganlah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Engkau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Biarkan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Kedengkian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Dalam</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Hati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Terhadap</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Beriman.Sesungguhnya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Engkau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Maha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Penyantun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Dan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Maha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Penyayang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a:t>
            </a:r>
          </a:p>
          <a:p>
            <a:pPr algn="ctr" fontAlgn="auto">
              <a:spcBef>
                <a:spcPts val="0"/>
              </a:spcBef>
              <a:spcAft>
                <a:spcPts val="0"/>
              </a:spcAft>
              <a:defRPr/>
            </a:pPr>
            <a:endParaRPr lang="en-US" sz="3200" b="1" dirty="0" smtClean="0">
              <a:ln>
                <a:solidFill>
                  <a:schemeClr val="tx1"/>
                </a:solidFill>
              </a:ln>
              <a:solidFill>
                <a:schemeClr val="bg1"/>
              </a:solidFill>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a:lum contrast="20000"/>
          </a:blip>
          <a:srcRect l="2820" t="9756" r="4135" b="7316"/>
          <a:stretch>
            <a:fillRect/>
          </a:stretch>
        </p:blipFill>
        <p:spPr bwMode="auto">
          <a:xfrm>
            <a:off x="0" y="0"/>
            <a:ext cx="9152422" cy="6858000"/>
          </a:xfrm>
          <a:prstGeom prst="rect">
            <a:avLst/>
          </a:prstGeom>
          <a:noFill/>
        </p:spPr>
      </p:pic>
      <p:sp>
        <p:nvSpPr>
          <p:cNvPr id="3" name="Rectangle 2"/>
          <p:cNvSpPr/>
          <p:nvPr/>
        </p:nvSpPr>
        <p:spPr>
          <a:xfrm>
            <a:off x="0" y="-24"/>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4" name="Text Box 60"/>
          <p:cNvSpPr txBox="1">
            <a:spLocks noChangeArrowheads="1"/>
          </p:cNvSpPr>
          <p:nvPr/>
        </p:nvSpPr>
        <p:spPr bwMode="auto">
          <a:xfrm>
            <a:off x="214283" y="1115874"/>
            <a:ext cx="8001056" cy="5632311"/>
          </a:xfrm>
          <a:prstGeom prst="rect">
            <a:avLst/>
          </a:prstGeom>
          <a:noFill/>
          <a:ln w="9525">
            <a:noFill/>
            <a:miter lim="800000"/>
            <a:headEnd/>
            <a:tailEnd/>
          </a:ln>
          <a:effectLst>
            <a:prstShdw prst="shdw17" dist="17961" dir="2700000">
              <a:schemeClr val="bg2"/>
            </a:prstShdw>
          </a:effectLst>
        </p:spPr>
        <p:txBody>
          <a:bodyPr wrap="square">
            <a:spAutoFit/>
          </a:bodyPr>
          <a:lstStyle/>
          <a:p>
            <a:pP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Allah …</a:t>
            </a:r>
          </a:p>
          <a:p>
            <a:pP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Telah</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Menzalimi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Diri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Sendiri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Sekiranya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Engkau</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Tidak</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Mengampunkan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Merahmati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Nescaya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Akan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Menjadi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Orang</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Yang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Rugi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a:t>
            </a:r>
          </a:p>
          <a:p>
            <a:pPr fontAlgn="auto">
              <a:spcBef>
                <a:spcPts val="0"/>
              </a:spcBef>
              <a:spcAft>
                <a:spcPts val="0"/>
              </a:spcAft>
              <a:defRPr/>
            </a:pPr>
            <a:endParaRPr lang="en-US" sz="3000" b="1" dirty="0">
              <a:ln>
                <a:solidFill>
                  <a:schemeClr val="tx1"/>
                </a:solidFill>
              </a:ln>
              <a:solidFill>
                <a:schemeClr val="bg1"/>
              </a:solidFill>
              <a:effectLst>
                <a:glow rad="101600">
                  <a:schemeClr val="tx1">
                    <a:alpha val="60000"/>
                  </a:schemeClr>
                </a:glow>
              </a:effectLst>
              <a:latin typeface="Arial Black" pitchFamily="34" charset="0"/>
              <a:cs typeface="+mn-cs"/>
            </a:endParaRPr>
          </a:p>
          <a:p>
            <a:pP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Allah… </a:t>
            </a:r>
          </a:p>
          <a:p>
            <a:pP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Kurniakanlah</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Kepada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Kebaikan</a:t>
            </a:r>
            <a:endParaRPr lang="en-US" sz="3000" b="1" dirty="0">
              <a:ln>
                <a:solidFill>
                  <a:schemeClr val="tx1"/>
                </a:solidFill>
              </a:ln>
              <a:solidFill>
                <a:schemeClr val="bg1"/>
              </a:solidFill>
              <a:effectLst>
                <a:glow rad="101600">
                  <a:schemeClr val="tx1">
                    <a:alpha val="60000"/>
                  </a:schemeClr>
                </a:glow>
              </a:effectLst>
              <a:latin typeface="Arial Black" pitchFamily="34" charset="0"/>
              <a:cs typeface="+mn-cs"/>
            </a:endParaRPr>
          </a:p>
          <a:p>
            <a:pPr fontAlgn="auto">
              <a:spcBef>
                <a:spcPts val="0"/>
              </a:spcBef>
              <a:spcAft>
                <a:spcPts val="0"/>
              </a:spcAft>
              <a:defRPr/>
            </a:pP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Di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Dunia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Kebaikan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Di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Akhirat</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Serta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Hindarilah</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Dari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Seksaan</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tx1">
                      <a:alpha val="60000"/>
                    </a:schemeClr>
                  </a:glow>
                </a:effectLst>
                <a:latin typeface="Arial Black" pitchFamily="34" charset="0"/>
                <a:cs typeface="+mn-cs"/>
              </a:rPr>
              <a:t>Neraka</a:t>
            </a:r>
            <a:r>
              <a:rPr lang="en-US" sz="3000" b="1" dirty="0">
                <a:ln>
                  <a:solidFill>
                    <a:schemeClr val="tx1"/>
                  </a:solidFill>
                </a:ln>
                <a:solidFill>
                  <a:schemeClr val="bg1"/>
                </a:solidFill>
                <a:effectLst>
                  <a:glow rad="101600">
                    <a:schemeClr val="tx1">
                      <a:alpha val="60000"/>
                    </a:schemeClr>
                  </a:glow>
                </a:effectLst>
                <a:latin typeface="Arial Black" pitchFamily="34" charset="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214282" y="1762205"/>
            <a:ext cx="8858280" cy="4524315"/>
          </a:xfrm>
          <a:prstGeom prst="rect">
            <a:avLst/>
          </a:prstGeom>
        </p:spPr>
        <p:txBody>
          <a:bodyPr wrap="square">
            <a:spAutoFit/>
          </a:bodyPr>
          <a:lstStyle/>
          <a:p>
            <a:pPr algn="ctr" eaLnBrk="0" fontAlgn="auto" hangingPunct="0">
              <a:spcBef>
                <a:spcPts val="0"/>
              </a:spcBef>
              <a:spcAft>
                <a:spcPts val="0"/>
              </a:spcAft>
              <a:defRPr/>
            </a:pP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Sesungguhnya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menyuruh</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berlaku</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adil</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berbuat</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kebaikan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memberi</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bantuan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kaum</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kerabat</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melarang</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daripada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melakukan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perbuatan-perbuatan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keji</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mungkar</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kezaliman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mengajar</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dengan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suruhan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larangannya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ini</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supaya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mengambil</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peringatan</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mematuhinya</a:t>
            </a:r>
            <a:r>
              <a:rPr lang="en-US" sz="32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
        <p:nvSpPr>
          <p:cNvPr id="4" name="Rectangle 3"/>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par>
                                <p:cTn id="9" presetID="7"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47132"/>
            <a:ext cx="8929654" cy="1938992"/>
          </a:xfrm>
          <a:prstGeom prst="rect">
            <a:avLst/>
          </a:prstGeom>
        </p:spPr>
        <p:txBody>
          <a:bodyPr wrap="square">
            <a:spAutoFit/>
          </a:bodyPr>
          <a:lstStyle/>
          <a:p>
            <a:pPr algn="r" rtl="1"/>
            <a:r>
              <a:rPr lang="ar-SA" sz="6000" b="1" dirty="0" smtClean="0">
                <a:solidFill>
                  <a:srgbClr val="FFFF00"/>
                </a:solidFill>
                <a:effectLst>
                  <a:glow rad="63500">
                    <a:schemeClr val="tx1">
                      <a:alpha val="40000"/>
                    </a:schemeClr>
                  </a:glow>
                </a:effectLst>
                <a:latin typeface="Traditional Arabic" pitchFamily="2" charset="-78"/>
                <a:cs typeface="Traditional Arabic" pitchFamily="2" charset="-78"/>
              </a:rPr>
              <a:t>أَشْهَدُ أَنْ لآ إِلَهَ إِلاَّ اللهُ</a:t>
            </a:r>
            <a:r>
              <a:rPr lang="en-US" sz="6000" b="1" dirty="0" smtClean="0">
                <a:solidFill>
                  <a:srgbClr val="FFFF00"/>
                </a:solidFill>
                <a:effectLst>
                  <a:glow rad="63500">
                    <a:schemeClr val="tx1">
                      <a:alpha val="40000"/>
                    </a:schemeClr>
                  </a:glow>
                </a:effectLst>
                <a:latin typeface="Traditional Arabic" pitchFamily="2" charset="-78"/>
                <a:cs typeface="Traditional Arabic" pitchFamily="2" charset="-78"/>
              </a:rPr>
              <a:t> </a:t>
            </a:r>
            <a:r>
              <a:rPr lang="ar-SA" sz="6000" b="1" dirty="0" smtClean="0">
                <a:solidFill>
                  <a:srgbClr val="FFFF00"/>
                </a:solidFill>
                <a:effectLst>
                  <a:glow rad="63500">
                    <a:schemeClr val="tx1">
                      <a:alpha val="40000"/>
                    </a:schemeClr>
                  </a:glow>
                </a:effectLst>
                <a:latin typeface="Traditional Arabic" pitchFamily="2" charset="-78"/>
                <a:cs typeface="Traditional Arabic" pitchFamily="2" charset="-78"/>
              </a:rPr>
              <a:t>وَحْدَهُ لاَ شَرِيْكَ لَهُ،</a:t>
            </a:r>
          </a:p>
          <a:p>
            <a:pPr algn="r" rtl="1"/>
            <a:r>
              <a:rPr lang="ar-SA" sz="6000" b="1" dirty="0" smtClean="0">
                <a:solidFill>
                  <a:srgbClr val="FFFF00"/>
                </a:solidFill>
                <a:effectLst>
                  <a:glow rad="63500">
                    <a:schemeClr val="tx1">
                      <a:alpha val="40000"/>
                    </a:schemeClr>
                  </a:glow>
                </a:effectLst>
                <a:latin typeface="Traditional Arabic" pitchFamily="2" charset="-78"/>
                <a:cs typeface="Traditional Arabic" pitchFamily="2" charset="-78"/>
              </a:rPr>
              <a:t>وَأَشْهَدُ أَنَّ </a:t>
            </a:r>
            <a:r>
              <a:rPr lang="ar-SA" sz="6000" b="1" dirty="0" smtClean="0">
                <a:solidFill>
                  <a:srgbClr val="FFFF00"/>
                </a:solidFill>
                <a:effectLst>
                  <a:glow rad="63500">
                    <a:schemeClr val="tx1">
                      <a:alpha val="40000"/>
                    </a:schemeClr>
                  </a:glow>
                </a:effectLst>
                <a:latin typeface="Traditional Arabic" pitchFamily="2" charset="-78"/>
                <a:cs typeface="Traditional Arabic" pitchFamily="2" charset="-78"/>
              </a:rPr>
              <a:t>مُحَمَّدًا </a:t>
            </a:r>
            <a:r>
              <a:rPr lang="ar-SA" sz="6000" b="1" dirty="0" smtClean="0">
                <a:solidFill>
                  <a:srgbClr val="FFFF00"/>
                </a:solidFill>
                <a:effectLst>
                  <a:glow rad="63500">
                    <a:schemeClr val="tx1">
                      <a:alpha val="40000"/>
                    </a:schemeClr>
                  </a:glow>
                </a:effectLst>
                <a:latin typeface="Traditional Arabic" pitchFamily="2" charset="-78"/>
                <a:cs typeface="Traditional Arabic" pitchFamily="2" charset="-78"/>
              </a:rPr>
              <a:t>عَبْدُهُ </a:t>
            </a:r>
            <a:r>
              <a:rPr lang="ar-SA" sz="6000" b="1" dirty="0" smtClean="0">
                <a:solidFill>
                  <a:srgbClr val="FFFF00"/>
                </a:solidFill>
                <a:effectLst>
                  <a:glow rad="63500">
                    <a:schemeClr val="tx1">
                      <a:alpha val="40000"/>
                    </a:schemeClr>
                  </a:glow>
                </a:effectLst>
                <a:latin typeface="Traditional Arabic" pitchFamily="2" charset="-78"/>
                <a:cs typeface="Traditional Arabic" pitchFamily="2" charset="-78"/>
              </a:rPr>
              <a:t>وَرَسُوْلُهُ،</a:t>
            </a:r>
            <a:endParaRPr lang="en-US" sz="6000" dirty="0"/>
          </a:p>
        </p:txBody>
      </p:sp>
      <p:sp>
        <p:nvSpPr>
          <p:cNvPr id="7" name="Rectangle 6"/>
          <p:cNvSpPr/>
          <p:nvPr/>
        </p:nvSpPr>
        <p:spPr>
          <a:xfrm>
            <a:off x="714348" y="339943"/>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9" name="TextBox 8"/>
          <p:cNvSpPr txBox="1"/>
          <p:nvPr/>
        </p:nvSpPr>
        <p:spPr>
          <a:xfrm>
            <a:off x="0" y="3660537"/>
            <a:ext cx="9144000" cy="2554545"/>
          </a:xfrm>
          <a:prstGeom prst="rect">
            <a:avLst/>
          </a:prstGeom>
          <a:solidFill>
            <a:srgbClr val="92D050">
              <a:alpha val="37000"/>
            </a:srgbClr>
          </a:solidFill>
          <a:ln w="57150">
            <a:noFill/>
          </a:ln>
        </p:spPr>
        <p:txBody>
          <a:bodyPr wrap="square">
            <a:spAutoFit/>
          </a:bodyPr>
          <a:lstStyle/>
          <a:p>
            <a:pPr algn="ctr" fontAlgn="auto">
              <a:spcBef>
                <a:spcPts val="0"/>
              </a:spcBef>
              <a:spcAft>
                <a:spcPts val="0"/>
              </a:spcAft>
              <a:defRPr/>
            </a:pP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85756" y="714356"/>
            <a:ext cx="8915400" cy="5715040"/>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3000" b="1" i="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p>
          <a:p>
            <a:pPr marL="419100" indent="-382588" algn="ctr" eaLnBrk="0" fontAlgn="auto" hangingPunct="0">
              <a:lnSpc>
                <a:spcPct val="90000"/>
              </a:lnSpc>
              <a:spcBef>
                <a:spcPts val="0"/>
              </a:spcBef>
              <a:spcAft>
                <a:spcPts val="0"/>
              </a:spcAft>
              <a:defRPr/>
            </a:pP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Maka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Ingatlah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Allah Yang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Maha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Agung</a:t>
            </a:r>
            <a:r>
              <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Nescaya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Dia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Akan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Mengingatimu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endPar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Dan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Bersyukurlah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Di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Atas</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Nikmat-nikmatnya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Nescaya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Dia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Akan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Menambahkan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Lagi</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Nikmat</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Itu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Kepadamu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Pohonlah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endPar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Dari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Kelebihannya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Nescaya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Akan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Diberikannya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Kepadamu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Dan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Sesungguhnya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Mengingati</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Allah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Itu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Lebih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Besar</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Faedah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Dan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Kesannya</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Dan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Ingatlah</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Allah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Mengetahui</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Apa</a:t>
            </a:r>
            <a:r>
              <a:rPr lang="en-US" sz="3000" b="1" dirty="0"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Yang </a:t>
            </a:r>
            <a:r>
              <a:rPr lang="en-US" sz="3000" b="1" dirty="0" err="1">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Kamu</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 </a:t>
            </a:r>
            <a:r>
              <a:rPr lang="en-US" sz="3000" b="1" dirty="0" err="1" smtClean="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Kerjakan</a:t>
            </a:r>
            <a:r>
              <a:rPr lang="en-US" sz="3000" b="1" dirty="0">
                <a:ln>
                  <a:solidFill>
                    <a:schemeClr val="tx1"/>
                  </a:solidFill>
                </a:ln>
                <a:solidFill>
                  <a:schemeClr val="bg1"/>
                </a:solidFill>
                <a:effectLst>
                  <a:glow rad="63500">
                    <a:schemeClr val="tx1">
                      <a:alpha val="40000"/>
                    </a:schemeClr>
                  </a:glow>
                  <a:outerShdw blurRad="38100" dist="38100" dir="2700000" algn="tl">
                    <a:srgbClr val="000000"/>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3608" b="6808"/>
          <a:stretch>
            <a:fillRect/>
          </a:stretch>
        </p:blipFill>
        <p:spPr bwMode="auto">
          <a:xfrm>
            <a:off x="-142908" y="0"/>
            <a:ext cx="9358346" cy="6858000"/>
          </a:xfrm>
          <a:prstGeom prst="rect">
            <a:avLst/>
          </a:prstGeom>
          <a:noFill/>
          <a:ln w="9525" algn="in">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347132"/>
            <a:ext cx="9144000" cy="1785104"/>
          </a:xfrm>
          <a:prstGeom prst="rect">
            <a:avLst/>
          </a:prstGeom>
        </p:spPr>
        <p:txBody>
          <a:bodyPr wrap="square">
            <a:spAutoFit/>
          </a:bodyPr>
          <a:lstStyle/>
          <a:p>
            <a:pPr algn="r" rtl="1"/>
            <a:r>
              <a:rPr lang="ar-SA" sz="5500" b="1" dirty="0" smtClean="0">
                <a:solidFill>
                  <a:srgbClr val="FFFF00"/>
                </a:solidFill>
                <a:effectLst>
                  <a:glow rad="101600">
                    <a:schemeClr val="tx1">
                      <a:alpha val="60000"/>
                    </a:schemeClr>
                  </a:glow>
                </a:effectLst>
                <a:cs typeface="Traditional Arabic" pitchFamily="2" charset="-78"/>
              </a:rPr>
              <a:t>اللَّهُمَّ صَلِّ وَسَلِّمْ عَلَى سَيِّدِنَا </a:t>
            </a:r>
            <a:r>
              <a:rPr lang="ar-EG" sz="5500" b="1" dirty="0" smtClean="0">
                <a:solidFill>
                  <a:srgbClr val="FFFF00"/>
                </a:solidFill>
                <a:effectLst>
                  <a:glow rad="101600">
                    <a:schemeClr val="tx1">
                      <a:alpha val="60000"/>
                    </a:schemeClr>
                  </a:glow>
                </a:effectLst>
                <a:cs typeface="Traditional Arabic" pitchFamily="2" charset="-78"/>
              </a:rPr>
              <a:t>مُحَمَّدٍ وَعَلَى آلِهِ وَ</a:t>
            </a:r>
            <a:r>
              <a:rPr lang="ar-SA" sz="5500" b="1" dirty="0" smtClean="0">
                <a:solidFill>
                  <a:srgbClr val="FFFF00"/>
                </a:solidFill>
                <a:effectLst>
                  <a:glow rad="101600">
                    <a:schemeClr val="tx1">
                      <a:alpha val="60000"/>
                    </a:schemeClr>
                  </a:glow>
                </a:effectLst>
                <a:cs typeface="Traditional Arabic" pitchFamily="2" charset="-78"/>
              </a:rPr>
              <a:t>أَ</a:t>
            </a:r>
            <a:r>
              <a:rPr lang="ar-EG" sz="5500" b="1" dirty="0" smtClean="0">
                <a:solidFill>
                  <a:srgbClr val="FFFF00"/>
                </a:solidFill>
                <a:effectLst>
                  <a:glow rad="101600">
                    <a:schemeClr val="tx1">
                      <a:alpha val="60000"/>
                    </a:schemeClr>
                  </a:glow>
                </a:effectLst>
                <a:cs typeface="Traditional Arabic" pitchFamily="2" charset="-78"/>
              </a:rPr>
              <a:t>صْح</a:t>
            </a:r>
            <a:r>
              <a:rPr lang="ar-SA" sz="5500" b="1" dirty="0" smtClean="0">
                <a:solidFill>
                  <a:srgbClr val="FFFF00"/>
                </a:solidFill>
                <a:effectLst>
                  <a:glow rad="101600">
                    <a:schemeClr val="tx1">
                      <a:alpha val="60000"/>
                    </a:schemeClr>
                  </a:glow>
                </a:effectLst>
                <a:cs typeface="Traditional Arabic" pitchFamily="2" charset="-78"/>
              </a:rPr>
              <a:t>َا</a:t>
            </a:r>
            <a:r>
              <a:rPr lang="ar-EG" sz="5500" b="1" dirty="0" smtClean="0">
                <a:solidFill>
                  <a:srgbClr val="FFFF00"/>
                </a:solidFill>
                <a:effectLst>
                  <a:glow rad="101600">
                    <a:schemeClr val="tx1">
                      <a:alpha val="60000"/>
                    </a:schemeClr>
                  </a:glow>
                </a:effectLst>
                <a:cs typeface="Traditional Arabic" pitchFamily="2" charset="-78"/>
              </a:rPr>
              <a:t>بِهِ</a:t>
            </a:r>
            <a:r>
              <a:rPr lang="ar-SA" sz="5500" b="1" dirty="0" smtClean="0">
                <a:solidFill>
                  <a:srgbClr val="FFFF00"/>
                </a:solidFill>
                <a:effectLst>
                  <a:glow rad="101600">
                    <a:schemeClr val="tx1">
                      <a:alpha val="60000"/>
                    </a:schemeClr>
                  </a:glow>
                </a:effectLst>
                <a:cs typeface="Traditional Arabic" pitchFamily="2" charset="-78"/>
              </a:rPr>
              <a:t> أجْمَعِيْنَ .</a:t>
            </a:r>
          </a:p>
        </p:txBody>
      </p:sp>
      <p:sp>
        <p:nvSpPr>
          <p:cNvPr id="4" name="Rectangle 3"/>
          <p:cNvSpPr/>
          <p:nvPr/>
        </p:nvSpPr>
        <p:spPr>
          <a:xfrm>
            <a:off x="500034" y="142852"/>
            <a:ext cx="821537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4325503"/>
            <a:ext cx="9144000" cy="2062103"/>
          </a:xfrm>
          <a:prstGeom prst="rect">
            <a:avLst/>
          </a:prstGeom>
          <a:solidFill>
            <a:srgbClr val="92D050">
              <a:alpha val="48000"/>
            </a:srgbClr>
          </a:solidFill>
          <a:ln w="57150">
            <a:noFill/>
          </a:ln>
        </p:spPr>
        <p:txBody>
          <a:bodyPr wrap="square">
            <a:spAutoFit/>
          </a:bodyPr>
          <a:lstStyle/>
          <a:p>
            <a:pPr algn="ctr" fontAlgn="auto">
              <a:spcBef>
                <a:spcPts val="0"/>
              </a:spcBef>
              <a:spcAft>
                <a:spcPts val="0"/>
              </a:spcAft>
              <a:defRPr/>
            </a:pP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Cucurilah</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sejahtera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hambaMu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rasulMu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keluarganya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para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sahabatnya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2500"/>
                            </p:stCondLst>
                            <p:childTnLst>
                              <p:par>
                                <p:cTn id="13" presetID="8" presetClass="entr" presetSubtype="3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ou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71472" y="1500174"/>
            <a:ext cx="8001056" cy="1754326"/>
          </a:xfrm>
          <a:prstGeom prst="rect">
            <a:avLst/>
          </a:prstGeom>
        </p:spPr>
        <p:txBody>
          <a:bodyPr wrap="square">
            <a:spAutoFit/>
          </a:bodyPr>
          <a:lstStyle/>
          <a:p>
            <a:pPr algn="r" rtl="1"/>
            <a:r>
              <a:rPr lang="ar-SA" sz="5400" b="1" dirty="0" smtClean="0">
                <a:solidFill>
                  <a:srgbClr val="FFFF00"/>
                </a:solidFill>
                <a:effectLst>
                  <a:glow rad="101600">
                    <a:schemeClr val="tx1">
                      <a:alpha val="60000"/>
                    </a:schemeClr>
                  </a:glow>
                </a:effectLst>
                <a:cs typeface="Traditional Arabic" pitchFamily="2" charset="-78"/>
              </a:rPr>
              <a:t>أَمَّا بَعْدُ، </a:t>
            </a:r>
            <a:r>
              <a:rPr lang="ar-EG" sz="5400" b="1" dirty="0" smtClean="0">
                <a:solidFill>
                  <a:srgbClr val="FFFF00"/>
                </a:solidFill>
                <a:effectLst>
                  <a:glow rad="101600">
                    <a:schemeClr val="tx1">
                      <a:alpha val="60000"/>
                    </a:schemeClr>
                  </a:glow>
                </a:effectLst>
                <a:cs typeface="Traditional Arabic" pitchFamily="2" charset="-78"/>
              </a:rPr>
              <a:t>فَيَا عِبَادَ اللهِ</a:t>
            </a:r>
            <a:r>
              <a:rPr lang="ar-SA" sz="5400" b="1" dirty="0" smtClean="0">
                <a:solidFill>
                  <a:srgbClr val="FFFF00"/>
                </a:solidFill>
                <a:effectLst>
                  <a:glow rad="101600">
                    <a:schemeClr val="tx1">
                      <a:alpha val="60000"/>
                    </a:schemeClr>
                  </a:glow>
                </a:effectLst>
                <a:cs typeface="Traditional Arabic" pitchFamily="2" charset="-78"/>
              </a:rPr>
              <a:t>، اِتَّقُوْا اللهَ، أُوصِيْكُم وَاِيَّايَ بِتَقْوَى اللهِ، فَقَدْ فَازَ الْمُتَّقُوْنَ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5" name="Rectangle 4"/>
          <p:cNvSpPr/>
          <p:nvPr/>
        </p:nvSpPr>
        <p:spPr>
          <a:xfrm>
            <a:off x="714348" y="428604"/>
            <a:ext cx="7500990"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4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TextBox 5"/>
          <p:cNvSpPr txBox="1"/>
          <p:nvPr/>
        </p:nvSpPr>
        <p:spPr>
          <a:xfrm>
            <a:off x="0" y="3786190"/>
            <a:ext cx="9144000" cy="2677656"/>
          </a:xfrm>
          <a:prstGeom prst="rect">
            <a:avLst/>
          </a:prstGeom>
          <a:solidFill>
            <a:srgbClr val="92D050">
              <a:alpha val="32000"/>
            </a:srgbClr>
          </a:solidFill>
          <a:ln w="57150">
            <a:noFill/>
          </a:ln>
        </p:spPr>
        <p:txBody>
          <a:bodyPr wrap="square">
            <a:spAutoFit/>
          </a:bodyPr>
          <a:lstStyle/>
          <a:p>
            <a:pPr algn="ctr" fontAlgn="auto">
              <a:spcBef>
                <a:spcPts val="0"/>
              </a:spcBef>
              <a:spcAft>
                <a:spcPts val="0"/>
              </a:spcAft>
              <a:defRPr/>
            </a:pP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Wahai</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hamba-hamba</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Bertaqwalah</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berwasiat</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kamu</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supaya</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bertakwa</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dengan</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bersungguh-sungguh</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Taqwa</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Maka</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berjayalah</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orang-orang</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bertaqwa</a:t>
            </a:r>
            <a:r>
              <a:rPr lang="en-US" sz="28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2800" b="1" dirty="0">
              <a:ln>
                <a:solidFill>
                  <a:sysClr val="windowText" lastClr="000000"/>
                </a:solidFill>
              </a:ln>
              <a:solidFill>
                <a:srgbClr val="00FF00"/>
              </a:solidFill>
              <a:effectLst>
                <a:glow rad="101600">
                  <a:schemeClr val="tx1">
                    <a:alpha val="60000"/>
                  </a:schemeClr>
                </a:glo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348" y="282339"/>
            <a:ext cx="7500990" cy="646331"/>
          </a:xfrm>
          <a:prstGeom prst="rect">
            <a:avLst/>
          </a:prstGeom>
        </p:spPr>
        <p:txBody>
          <a:bodyPr wrap="square">
            <a:spAutoFit/>
          </a:bodyPr>
          <a:lstStyle/>
          <a:p>
            <a:pPr algn="ctr" fontAlgn="auto">
              <a:spcBef>
                <a:spcPts val="0"/>
              </a:spcBef>
              <a:spcAft>
                <a:spcPts val="0"/>
              </a:spcAft>
              <a:defRPr/>
            </a:pPr>
            <a:r>
              <a:rPr lang="en-US" sz="3600"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Pesanan</a:t>
            </a:r>
            <a:endParaRPr lang="en-US" sz="36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endParaRPr>
          </a:p>
        </p:txBody>
      </p:sp>
      <p:sp>
        <p:nvSpPr>
          <p:cNvPr id="3" name="Rounded Rectangle 2"/>
          <p:cNvSpPr/>
          <p:nvPr/>
        </p:nvSpPr>
        <p:spPr>
          <a:xfrm>
            <a:off x="214282" y="1643050"/>
            <a:ext cx="3500462" cy="1643074"/>
          </a:xfrm>
          <a:prstGeom prst="roundRect">
            <a:avLst>
              <a:gd name="adj" fmla="val 0"/>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algn="ctr">
              <a:defRPr/>
            </a:pPr>
            <a:r>
              <a:rPr lang="en-US" sz="3800" dirty="0" err="1" smtClean="0">
                <a:ln>
                  <a:solidFill>
                    <a:schemeClr val="tx1"/>
                  </a:solidFill>
                </a:ln>
                <a:solidFill>
                  <a:schemeClr val="bg1"/>
                </a:solidFill>
                <a:effectLst>
                  <a:glow rad="63500">
                    <a:schemeClr val="bg1">
                      <a:alpha val="40000"/>
                    </a:schemeClr>
                  </a:glow>
                </a:effectLst>
                <a:latin typeface="Arial Black" pitchFamily="34" charset="0"/>
                <a:cs typeface="Arial" charset="0"/>
              </a:rPr>
              <a:t>Tingkatkan</a:t>
            </a:r>
            <a:r>
              <a:rPr lang="en-US" sz="3800" dirty="0" smtClean="0">
                <a:ln>
                  <a:solidFill>
                    <a:schemeClr val="tx1"/>
                  </a:solidFill>
                </a:ln>
                <a:solidFill>
                  <a:schemeClr val="bg1"/>
                </a:solidFill>
                <a:effectLst>
                  <a:glow rad="63500">
                    <a:schemeClr val="bg1">
                      <a:alpha val="40000"/>
                    </a:schemeClr>
                  </a:glow>
                </a:effectLst>
                <a:latin typeface="Arial Black" pitchFamily="34" charset="0"/>
                <a:cs typeface="Arial" charset="0"/>
              </a:rPr>
              <a:t> </a:t>
            </a:r>
            <a:r>
              <a:rPr lang="en-US" sz="3800" dirty="0" err="1" smtClean="0">
                <a:ln>
                  <a:solidFill>
                    <a:schemeClr val="tx1"/>
                  </a:solidFill>
                </a:ln>
                <a:solidFill>
                  <a:schemeClr val="bg1"/>
                </a:solidFill>
                <a:effectLst>
                  <a:glow rad="63500">
                    <a:schemeClr val="bg1">
                      <a:alpha val="40000"/>
                    </a:schemeClr>
                  </a:glow>
                </a:effectLst>
                <a:latin typeface="Arial Black" pitchFamily="34" charset="0"/>
                <a:cs typeface="Arial" charset="0"/>
              </a:rPr>
              <a:t>takwa</a:t>
            </a:r>
            <a:r>
              <a:rPr lang="en-US" sz="3800" dirty="0" smtClean="0">
                <a:ln>
                  <a:solidFill>
                    <a:schemeClr val="tx1"/>
                  </a:solidFill>
                </a:ln>
                <a:solidFill>
                  <a:schemeClr val="bg1"/>
                </a:solidFill>
                <a:effectLst>
                  <a:glow rad="63500">
                    <a:schemeClr val="bg1">
                      <a:alpha val="40000"/>
                    </a:schemeClr>
                  </a:glow>
                </a:effectLst>
                <a:latin typeface="Arial Black" pitchFamily="34" charset="0"/>
                <a:cs typeface="Arial" charset="0"/>
              </a:rPr>
              <a:t> </a:t>
            </a:r>
            <a:endParaRPr lang="en-US" sz="3800" dirty="0">
              <a:ln>
                <a:solidFill>
                  <a:schemeClr val="tx1"/>
                </a:solidFill>
              </a:ln>
              <a:solidFill>
                <a:schemeClr val="bg1"/>
              </a:solidFill>
              <a:effectLst>
                <a:glow rad="63500">
                  <a:schemeClr val="bg1">
                    <a:alpha val="40000"/>
                  </a:schemeClr>
                </a:glow>
              </a:effectLst>
              <a:latin typeface="Arial Black" pitchFamily="34" charset="0"/>
              <a:cs typeface="Arial" charset="0"/>
            </a:endParaRPr>
          </a:p>
        </p:txBody>
      </p:sp>
      <p:sp>
        <p:nvSpPr>
          <p:cNvPr id="4" name="Round Diagonal Corner Rectangle 3"/>
          <p:cNvSpPr/>
          <p:nvPr/>
        </p:nvSpPr>
        <p:spPr>
          <a:xfrm>
            <a:off x="4000496" y="2071678"/>
            <a:ext cx="3357586" cy="1571636"/>
          </a:xfrm>
          <a:prstGeom prst="round2DiagRect">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3200" b="1" dirty="0"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endParaRPr>
          </a:p>
          <a:p>
            <a:pPr algn="ctr"/>
            <a:r>
              <a:rPr lang="en-US" sz="3200" b="1" dirty="0" err="1"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rPr>
              <a:t>Tinggalkan</a:t>
            </a:r>
            <a:r>
              <a:rPr lang="en-US" sz="3200" b="1" dirty="0"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rPr>
              <a:t>segala</a:t>
            </a:r>
            <a:r>
              <a:rPr lang="en-US" sz="3200" b="1" dirty="0"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rPr>
              <a:t>laranganNya</a:t>
            </a:r>
            <a:endPar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endParaRPr>
          </a:p>
          <a:p>
            <a:pPr algn="ctr"/>
            <a:endParaRPr lang="en-US" sz="3200" dirty="0"/>
          </a:p>
        </p:txBody>
      </p:sp>
      <p:sp>
        <p:nvSpPr>
          <p:cNvPr id="5" name="Round Diagonal Corner Rectangle 4"/>
          <p:cNvSpPr/>
          <p:nvPr/>
        </p:nvSpPr>
        <p:spPr>
          <a:xfrm>
            <a:off x="785786" y="3500438"/>
            <a:ext cx="3357586" cy="1571636"/>
          </a:xfrm>
          <a:prstGeom prst="round2DiagRect">
            <a:avLst/>
          </a:prstGeom>
          <a:solidFill>
            <a:srgbClr val="6600FF"/>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3200" b="1" dirty="0"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endParaRPr>
          </a:p>
          <a:p>
            <a:pPr algn="ctr"/>
            <a:r>
              <a:rPr lang="en-US" sz="3200" b="1" dirty="0" err="1"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rPr>
              <a:t>Laksanakan</a:t>
            </a:r>
            <a:r>
              <a:rPr lang="en-US" sz="3200" b="1" dirty="0"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rPr>
              <a:t>perintah</a:t>
            </a:r>
            <a:r>
              <a:rPr lang="en-US" sz="3200" b="1" dirty="0" smtClean="0">
                <a:ln>
                  <a:solidFill>
                    <a:schemeClr val="tx1"/>
                  </a:solidFill>
                </a:ln>
                <a:solidFill>
                  <a:schemeClr val="bg1"/>
                </a:solidFill>
                <a:effectLst>
                  <a:glow rad="63500">
                    <a:schemeClr val="bg1">
                      <a:alpha val="40000"/>
                    </a:schemeClr>
                  </a:glow>
                  <a:outerShdw blurRad="38100" dist="38100" dir="2700000" algn="tl">
                    <a:srgbClr val="000000">
                      <a:alpha val="43137"/>
                    </a:srgbClr>
                  </a:outerShdw>
                </a:effectLst>
                <a:latin typeface="Arial Black" pitchFamily="34" charset="0"/>
                <a:cs typeface="Arial" charset="0"/>
              </a:rPr>
              <a:t> Allah</a:t>
            </a:r>
          </a:p>
          <a:p>
            <a:pPr algn="ctr"/>
            <a:endParaRPr lang="en-US" sz="3200" dirty="0"/>
          </a:p>
        </p:txBody>
      </p:sp>
      <p:sp>
        <p:nvSpPr>
          <p:cNvPr id="6" name="Cloud Callout 5"/>
          <p:cNvSpPr/>
          <p:nvPr/>
        </p:nvSpPr>
        <p:spPr>
          <a:xfrm>
            <a:off x="4071934" y="4000504"/>
            <a:ext cx="5072066" cy="2500330"/>
          </a:xfrm>
          <a:prstGeom prst="cloudCallout">
            <a:avLst>
              <a:gd name="adj1" fmla="val -56796"/>
              <a:gd name="adj2" fmla="val -65535"/>
            </a:avLst>
          </a:prstGeom>
          <a:solidFill>
            <a:srgbClr val="9966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Sejahtera </a:t>
            </a:r>
            <a:r>
              <a:rPr lang="en-US" sz="3200" b="1" dirty="0" err="1"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dan</a:t>
            </a:r>
            <a:r>
              <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berkat</a:t>
            </a:r>
            <a:r>
              <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hidup</a:t>
            </a:r>
            <a:r>
              <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200" b="1" dirty="0" err="1"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di</a:t>
            </a:r>
            <a:r>
              <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dunia</a:t>
            </a:r>
            <a:r>
              <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dan</a:t>
            </a:r>
            <a:r>
              <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akhirat</a:t>
            </a:r>
            <a:endPar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Down Arrow 6"/>
          <p:cNvSpPr/>
          <p:nvPr/>
        </p:nvSpPr>
        <p:spPr>
          <a:xfrm rot="18933250">
            <a:off x="3933798" y="3370677"/>
            <a:ext cx="941712" cy="121444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rved Left Arrow 1"/>
          <p:cNvSpPr/>
          <p:nvPr/>
        </p:nvSpPr>
        <p:spPr>
          <a:xfrm rot="260027" flipH="1">
            <a:off x="3365467" y="2086239"/>
            <a:ext cx="1361326" cy="2151657"/>
          </a:xfrm>
          <a:prstGeom prst="curvedLeftArrow">
            <a:avLst>
              <a:gd name="adj1" fmla="val 22616"/>
              <a:gd name="adj2" fmla="val 50000"/>
              <a:gd name="adj3" fmla="val 27109"/>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Left Arrow 2"/>
          <p:cNvSpPr/>
          <p:nvPr/>
        </p:nvSpPr>
        <p:spPr>
          <a:xfrm rot="18742344">
            <a:off x="1890344" y="2512648"/>
            <a:ext cx="1312789" cy="2022451"/>
          </a:xfrm>
          <a:prstGeom prst="curvedLeftArrow">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357290" y="4572008"/>
            <a:ext cx="3643338" cy="1643074"/>
          </a:xfrm>
          <a:prstGeom prst="roundRect">
            <a:avLst>
              <a:gd name="adj" fmla="val 11364"/>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Fahami</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Hikmah</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Puasa</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32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4786314" y="3714752"/>
            <a:ext cx="3676616" cy="1643074"/>
          </a:xfrm>
          <a:prstGeom prst="roundRect">
            <a:avLst>
              <a:gd name="adj" fmla="val 11364"/>
            </a:avLst>
          </a:prstGeom>
          <a:solidFill>
            <a:srgbClr val="FFC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algn="ctr">
              <a:defRPr/>
            </a:pP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Moga</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panjang</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usia</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baik</a:t>
            </a:r>
            <a:r>
              <a:rPr lang="en-US" sz="32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kesihatan</a:t>
            </a:r>
            <a:endParaRPr lang="en-US" sz="32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Cloud Callout 5"/>
          <p:cNvSpPr/>
          <p:nvPr/>
        </p:nvSpPr>
        <p:spPr>
          <a:xfrm rot="20991436">
            <a:off x="388440" y="1402752"/>
            <a:ext cx="4837349" cy="2031280"/>
          </a:xfrm>
          <a:prstGeom prst="cloudCallout">
            <a:avLst>
              <a:gd name="adj1" fmla="val -21677"/>
              <a:gd name="adj2" fmla="val 2180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rgbClr val="FF0000"/>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Hari</a:t>
            </a:r>
            <a:r>
              <a:rPr lang="en-US" sz="3200" b="1" dirty="0" smtClean="0">
                <a:ln w="12700">
                  <a:solidFill>
                    <a:schemeClr val="tx1"/>
                  </a:solidFill>
                </a:ln>
                <a:solidFill>
                  <a:srgbClr val="FF0000"/>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a:t>
            </a:r>
            <a:r>
              <a:rPr lang="en-US" sz="3200" b="1" dirty="0" err="1" smtClean="0">
                <a:ln w="12700">
                  <a:solidFill>
                    <a:schemeClr val="tx1"/>
                  </a:solidFill>
                </a:ln>
                <a:solidFill>
                  <a:srgbClr val="FF0000"/>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ini</a:t>
            </a:r>
            <a:r>
              <a:rPr lang="en-US" sz="3200" b="1" dirty="0" smtClean="0">
                <a:ln w="12700">
                  <a:solidFill>
                    <a:schemeClr val="tx1"/>
                  </a:solidFill>
                </a:ln>
                <a:solidFill>
                  <a:srgbClr val="FF0000"/>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a:t>
            </a:r>
            <a:r>
              <a:rPr lang="en-US" sz="3200" b="1" dirty="0" smtClean="0">
                <a:ln w="12700">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200" b="1" dirty="0" smtClean="0">
                <a:ln w="12700">
                  <a:solidFill>
                    <a:schemeClr val="tx1"/>
                  </a:solidFill>
                </a:ln>
                <a:solidFill>
                  <a:srgbClr val="00FF00"/>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5 </a:t>
            </a:r>
            <a:r>
              <a:rPr lang="en-US" sz="3200" b="1" dirty="0" err="1" smtClean="0">
                <a:ln w="12700">
                  <a:solidFill>
                    <a:schemeClr val="tx1"/>
                  </a:solidFill>
                </a:ln>
                <a:solidFill>
                  <a:srgbClr val="00FF00"/>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Ramadhan</a:t>
            </a:r>
            <a:endParaRPr lang="en-US" sz="3200" b="1" dirty="0" smtClean="0">
              <a:ln w="12700">
                <a:solidFill>
                  <a:schemeClr val="tx1"/>
                </a:solidFill>
              </a:ln>
              <a:solidFill>
                <a:srgbClr val="00FF00"/>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3200" b="1" dirty="0" smtClean="0">
                <a:ln w="12700">
                  <a:solidFill>
                    <a:schemeClr val="tx1"/>
                  </a:solidFill>
                </a:ln>
                <a:solidFill>
                  <a:srgbClr val="00FF00"/>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1432</a:t>
            </a:r>
          </a:p>
        </p:txBody>
      </p:sp>
      <p:sp>
        <p:nvSpPr>
          <p:cNvPr id="7" name="Rectangle 6"/>
          <p:cNvSpPr/>
          <p:nvPr/>
        </p:nvSpPr>
        <p:spPr>
          <a:xfrm>
            <a:off x="152400" y="415333"/>
            <a:ext cx="8839200" cy="584775"/>
          </a:xfrm>
          <a:prstGeom prst="rect">
            <a:avLst/>
          </a:prstGeom>
        </p:spPr>
        <p:txBody>
          <a:bodyPr wrap="square">
            <a:spAutoFit/>
          </a:bodyPr>
          <a:lstStyle/>
          <a:p>
            <a:pPr algn="ctr" fontAlgn="auto">
              <a:spcBef>
                <a:spcPts val="0"/>
              </a:spcBef>
              <a:spcAft>
                <a:spcPts val="0"/>
              </a:spcAft>
              <a:defRPr/>
            </a:pPr>
            <a:r>
              <a:rPr lang="en-US" sz="3200" b="1" dirty="0" err="1" smtClean="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rPr>
              <a:t>Pendahuluan</a:t>
            </a:r>
            <a:endParaRPr lang="en-US" sz="3200" dirty="0">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TotalTime>
  <Words>1382</Words>
  <Application>Microsoft Office PowerPoint</Application>
  <PresentationFormat>On-screen Show (4:3)</PresentationFormat>
  <Paragraphs>162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ICT</cp:lastModifiedBy>
  <cp:revision>148</cp:revision>
  <dcterms:created xsi:type="dcterms:W3CDTF">2010-02-22T05:10:49Z</dcterms:created>
  <dcterms:modified xsi:type="dcterms:W3CDTF">2011-08-04T06:58:03Z</dcterms:modified>
</cp:coreProperties>
</file>